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7010400" cy="92964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4176">
          <p15:clr>
            <a:srgbClr val="A4A3A4"/>
          </p15:clr>
        </p15:guide>
        <p15:guide id="2" pos="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176" orient="horz"/>
        <p:guide pos="96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50" spcFirstLastPara="1" rIns="93150" wrap="square" tIns="465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0938" y="0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50" spcFirstLastPara="1" rIns="93150" wrap="square" tIns="4657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50" spcFirstLastPara="1" rIns="93150" wrap="square" tIns="4657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29968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50" spcFirstLastPara="1" rIns="93150" wrap="square" tIns="465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50" spcFirstLastPara="1" rIns="93150" wrap="square" tIns="46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p1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50" spcFirstLastPara="1" rIns="93150" wrap="square" tIns="465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4" name="Google Shape;194;p1:notes"/>
          <p:cNvSpPr txBox="1"/>
          <p:nvPr>
            <p:ph idx="12" type="sldNum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50" spcFirstLastPara="1" rIns="93150" wrap="square" tIns="465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76" name="Google Shape;376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99" name="Google Shape;399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3f63da88094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11" name="Google Shape;411;g3f63da88094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00" name="Google Shape;20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23" name="Google Shape;22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48" name="Google Shape;24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68" name="Google Shape;26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88" name="Google Shape;288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15" name="Google Shape;31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35" name="Google Shape;33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56" name="Google Shape;35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jp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jp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jp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jp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Building Controls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ollage of different images&#10;&#10;Description automatically generated" id="12" name="Google Shape;12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69"/>
            <a:ext cx="12192000" cy="685666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/>
          <p:nvPr>
            <p:ph type="ctrTitle"/>
          </p:nvPr>
        </p:nvSpPr>
        <p:spPr>
          <a:xfrm>
            <a:off x="1233056" y="1081378"/>
            <a:ext cx="5982393" cy="18447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b="1" i="0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233056" y="3045084"/>
            <a:ext cx="5982392" cy="53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Google Shape;15;p2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702404" y="646692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lide 4 ">
  <p:cSld name="Section Slide 4 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uilding with trees in front of it&#10;&#10;Description automatically generated" id="62" name="Google Shape;62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69"/>
            <a:ext cx="12192000" cy="6856661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1"/>
          <p:cNvSpPr txBox="1"/>
          <p:nvPr>
            <p:ph type="title"/>
          </p:nvPr>
        </p:nvSpPr>
        <p:spPr>
          <a:xfrm>
            <a:off x="651441" y="2723939"/>
            <a:ext cx="5225658" cy="14101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b="1" i="0" sz="2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11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lide 1 ">
  <p:cSld name="Section Slide 1 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erson working on a solar panel&#10;&#10;Description automatically generated" id="66" name="Google Shape;66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69"/>
            <a:ext cx="12192000" cy="6856661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2"/>
          <p:cNvSpPr txBox="1"/>
          <p:nvPr>
            <p:ph type="title"/>
          </p:nvPr>
        </p:nvSpPr>
        <p:spPr>
          <a:xfrm>
            <a:off x="651441" y="2723939"/>
            <a:ext cx="5225658" cy="14101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b="1" i="0" sz="2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12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2"/>
          <p:cNvSpPr txBox="1"/>
          <p:nvPr>
            <p:ph idx="12" type="sldNum"/>
          </p:nvPr>
        </p:nvSpPr>
        <p:spPr>
          <a:xfrm>
            <a:off x="8616140" y="62107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1 ">
  <p:cSld name="Content Slide 1 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91720" y="5936084"/>
            <a:ext cx="7772416" cy="914402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3"/>
          <p:cNvSpPr txBox="1"/>
          <p:nvPr>
            <p:ph idx="12" type="sldNum"/>
          </p:nvPr>
        </p:nvSpPr>
        <p:spPr>
          <a:xfrm>
            <a:off x="8616140" y="62107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blue and green logo&#10;&#10;Description automatically generated" id="73" name="Google Shape;7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3291" y="311510"/>
            <a:ext cx="1418429" cy="515606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3"/>
          <p:cNvSpPr txBox="1"/>
          <p:nvPr>
            <p:ph type="title"/>
          </p:nvPr>
        </p:nvSpPr>
        <p:spPr>
          <a:xfrm>
            <a:off x="573290" y="922337"/>
            <a:ext cx="10780509" cy="7366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3"/>
          <p:cNvSpPr txBox="1"/>
          <p:nvPr>
            <p:ph idx="1" type="body"/>
          </p:nvPr>
        </p:nvSpPr>
        <p:spPr>
          <a:xfrm>
            <a:off x="571905" y="1754185"/>
            <a:ext cx="10780508" cy="43057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7338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28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⮚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3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tent Slide 1 ">
  <p:cSld name="1_Content Slide 1 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91720" y="5936084"/>
            <a:ext cx="7772416" cy="91440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4"/>
          <p:cNvSpPr txBox="1"/>
          <p:nvPr>
            <p:ph idx="12" type="sldNum"/>
          </p:nvPr>
        </p:nvSpPr>
        <p:spPr>
          <a:xfrm>
            <a:off x="8616140" y="62107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blue and green logo&#10;&#10;Description automatically generated" id="80" name="Google Shape;8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3291" y="311510"/>
            <a:ext cx="1418429" cy="515606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4"/>
          <p:cNvSpPr txBox="1"/>
          <p:nvPr>
            <p:ph type="title"/>
          </p:nvPr>
        </p:nvSpPr>
        <p:spPr>
          <a:xfrm>
            <a:off x="573290" y="922337"/>
            <a:ext cx="10780509" cy="7366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14"/>
          <p:cNvSpPr txBox="1"/>
          <p:nvPr>
            <p:ph idx="1" type="body"/>
          </p:nvPr>
        </p:nvSpPr>
        <p:spPr>
          <a:xfrm>
            <a:off x="571905" y="1754185"/>
            <a:ext cx="5288568" cy="43057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7338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28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⮚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p14"/>
          <p:cNvSpPr txBox="1"/>
          <p:nvPr>
            <p:ph idx="2" type="body"/>
          </p:nvPr>
        </p:nvSpPr>
        <p:spPr>
          <a:xfrm>
            <a:off x="6051377" y="1767610"/>
            <a:ext cx="5288568" cy="43057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7338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28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⮚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Google Shape;84;p14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3 ">
  <p:cSld name="Content Slide 3 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5"/>
          <p:cNvPicPr preferRelativeResize="0"/>
          <p:nvPr/>
        </p:nvPicPr>
        <p:blipFill rotWithShape="1">
          <a:blip r:embed="rId2">
            <a:alphaModFix/>
          </a:blip>
          <a:srcRect b="26061" l="9141" r="9512" t="30303"/>
          <a:stretch/>
        </p:blipFill>
        <p:spPr>
          <a:xfrm rot="5400000">
            <a:off x="-3137184" y="3217024"/>
            <a:ext cx="6717714" cy="42395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ue and green logo&#10;&#10;Description automatically generated" id="87" name="Google Shape;8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3291" y="311510"/>
            <a:ext cx="1418429" cy="515606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5"/>
          <p:cNvSpPr txBox="1"/>
          <p:nvPr>
            <p:ph idx="12" type="sldNum"/>
          </p:nvPr>
        </p:nvSpPr>
        <p:spPr>
          <a:xfrm>
            <a:off x="8616140" y="62107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9" name="Google Shape;89;p15"/>
          <p:cNvSpPr txBox="1"/>
          <p:nvPr>
            <p:ph type="title"/>
          </p:nvPr>
        </p:nvSpPr>
        <p:spPr>
          <a:xfrm>
            <a:off x="573290" y="922337"/>
            <a:ext cx="10780509" cy="7366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0" name="Google Shape;90;p15"/>
          <p:cNvSpPr txBox="1"/>
          <p:nvPr>
            <p:ph idx="1" type="body"/>
          </p:nvPr>
        </p:nvSpPr>
        <p:spPr>
          <a:xfrm>
            <a:off x="571905" y="1754185"/>
            <a:ext cx="10780508" cy="43057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7338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28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⮚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1" name="Google Shape;91;p15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ue and white logo&#10;&#10;Description automatically generated" id="93" name="Google Shape;93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" y="0"/>
            <a:ext cx="1216152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 txBox="1"/>
          <p:nvPr>
            <p:ph type="title"/>
          </p:nvPr>
        </p:nvSpPr>
        <p:spPr>
          <a:xfrm>
            <a:off x="6464147" y="2512097"/>
            <a:ext cx="4196837" cy="18338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5" name="Google Shape;95;p16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/>
          <p:nvPr>
            <p:ph type="title"/>
          </p:nvPr>
        </p:nvSpPr>
        <p:spPr>
          <a:xfrm>
            <a:off x="6464147" y="2512097"/>
            <a:ext cx="4196837" cy="18338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A blue and green logo&#10;&#10;Description automatically generated" id="98" name="Google Shape;98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28081" y="2615477"/>
            <a:ext cx="4307950" cy="156596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9" name="Google Shape;99;p17"/>
          <p:cNvCxnSpPr/>
          <p:nvPr/>
        </p:nvCxnSpPr>
        <p:spPr>
          <a:xfrm>
            <a:off x="6087687" y="2615477"/>
            <a:ext cx="0" cy="1640639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"/>
            <a:headEnd len="sm" w="sm" type="none"/>
            <a:tailEnd len="sm" w="sm" type="none"/>
          </a:ln>
        </p:spPr>
      </p:cxnSp>
      <p:sp>
        <p:nvSpPr>
          <p:cNvPr id="100" name="Google Shape;100;p17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3">
  <p:cSld name="Content Slide 3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/>
          <p:nvPr>
            <p:ph type="title"/>
          </p:nvPr>
        </p:nvSpPr>
        <p:spPr>
          <a:xfrm>
            <a:off x="565468" y="1212952"/>
            <a:ext cx="11061064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3" name="Google Shape;103;p18"/>
          <p:cNvSpPr txBox="1"/>
          <p:nvPr>
            <p:ph idx="1" type="body"/>
          </p:nvPr>
        </p:nvSpPr>
        <p:spPr>
          <a:xfrm>
            <a:off x="565468" y="2528990"/>
            <a:ext cx="5428008" cy="64647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4" name="Google Shape;104;p18"/>
          <p:cNvSpPr txBox="1"/>
          <p:nvPr>
            <p:ph idx="2" type="body"/>
          </p:nvPr>
        </p:nvSpPr>
        <p:spPr>
          <a:xfrm>
            <a:off x="6267796" y="2528990"/>
            <a:ext cx="5358736" cy="64647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18"/>
          <p:cNvSpPr txBox="1"/>
          <p:nvPr>
            <p:ph idx="10" type="dt"/>
          </p:nvPr>
        </p:nvSpPr>
        <p:spPr>
          <a:xfrm>
            <a:off x="8952808" y="669149"/>
            <a:ext cx="2743200" cy="2927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18"/>
          <p:cNvSpPr txBox="1"/>
          <p:nvPr>
            <p:ph idx="3" type="body"/>
          </p:nvPr>
        </p:nvSpPr>
        <p:spPr>
          <a:xfrm>
            <a:off x="2086783" y="667981"/>
            <a:ext cx="6708083" cy="2927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Arial"/>
              <a:buNone/>
              <a:defRPr b="0" i="1" sz="1400" u="none" cap="none" strike="noStrik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7" name="Google Shape;107;p18"/>
          <p:cNvSpPr txBox="1"/>
          <p:nvPr>
            <p:ph idx="4" type="body"/>
          </p:nvPr>
        </p:nvSpPr>
        <p:spPr>
          <a:xfrm>
            <a:off x="565150" y="3241675"/>
            <a:ext cx="5427663" cy="2827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8" name="Google Shape;108;p18"/>
          <p:cNvSpPr txBox="1"/>
          <p:nvPr>
            <p:ph idx="5" type="body"/>
          </p:nvPr>
        </p:nvSpPr>
        <p:spPr>
          <a:xfrm>
            <a:off x="6267450" y="3241675"/>
            <a:ext cx="5359400" cy="2827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9" name="Google Shape;109;p18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8"/>
          <p:cNvSpPr txBox="1"/>
          <p:nvPr>
            <p:ph idx="12" type="sldNum"/>
          </p:nvPr>
        </p:nvSpPr>
        <p:spPr>
          <a:xfrm>
            <a:off x="8616140" y="62107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6">
  <p:cSld name="Content Slide 6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hart&#10;&#10;Description automatically generated with medium confidence" id="112" name="Google Shape;112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" y="0"/>
            <a:ext cx="1216152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9"/>
          <p:cNvSpPr txBox="1"/>
          <p:nvPr>
            <p:ph idx="10" type="dt"/>
          </p:nvPr>
        </p:nvSpPr>
        <p:spPr>
          <a:xfrm>
            <a:off x="8952808" y="669149"/>
            <a:ext cx="2743200" cy="2927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" name="Google Shape;114;p19"/>
          <p:cNvSpPr txBox="1"/>
          <p:nvPr>
            <p:ph idx="1" type="body"/>
          </p:nvPr>
        </p:nvSpPr>
        <p:spPr>
          <a:xfrm>
            <a:off x="2086783" y="667981"/>
            <a:ext cx="6708083" cy="2927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Arial"/>
              <a:buNone/>
              <a:defRPr b="0" i="1" sz="1400" u="none" cap="none" strike="noStrik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5" name="Google Shape;115;p19"/>
          <p:cNvSpPr txBox="1"/>
          <p:nvPr>
            <p:ph type="title"/>
          </p:nvPr>
        </p:nvSpPr>
        <p:spPr>
          <a:xfrm>
            <a:off x="515390" y="1185892"/>
            <a:ext cx="11114116" cy="6625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6" name="Google Shape;116;p19"/>
          <p:cNvSpPr txBox="1"/>
          <p:nvPr>
            <p:ph idx="2" type="body"/>
          </p:nvPr>
        </p:nvSpPr>
        <p:spPr>
          <a:xfrm>
            <a:off x="515419" y="1971836"/>
            <a:ext cx="11114087" cy="20681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7" name="Google Shape;117;p19"/>
          <p:cNvSpPr/>
          <p:nvPr>
            <p:ph idx="3" type="pic"/>
          </p:nvPr>
        </p:nvSpPr>
        <p:spPr>
          <a:xfrm>
            <a:off x="515823" y="4183467"/>
            <a:ext cx="3449637" cy="1754187"/>
          </a:xfrm>
          <a:prstGeom prst="rect">
            <a:avLst/>
          </a:prstGeom>
          <a:noFill/>
          <a:ln>
            <a:noFill/>
          </a:ln>
        </p:spPr>
      </p:sp>
      <p:sp>
        <p:nvSpPr>
          <p:cNvPr id="118" name="Google Shape;118;p19"/>
          <p:cNvSpPr/>
          <p:nvPr>
            <p:ph idx="4" type="pic"/>
          </p:nvPr>
        </p:nvSpPr>
        <p:spPr>
          <a:xfrm>
            <a:off x="4080944" y="4163840"/>
            <a:ext cx="3716337" cy="1754187"/>
          </a:xfrm>
          <a:prstGeom prst="rect">
            <a:avLst/>
          </a:prstGeom>
          <a:noFill/>
          <a:ln>
            <a:noFill/>
          </a:ln>
        </p:spPr>
      </p:sp>
      <p:sp>
        <p:nvSpPr>
          <p:cNvPr id="119" name="Google Shape;119;p19"/>
          <p:cNvSpPr/>
          <p:nvPr>
            <p:ph idx="5" type="pic"/>
          </p:nvPr>
        </p:nvSpPr>
        <p:spPr>
          <a:xfrm>
            <a:off x="7913169" y="4163840"/>
            <a:ext cx="3716337" cy="1754187"/>
          </a:xfrm>
          <a:prstGeom prst="rect">
            <a:avLst/>
          </a:prstGeom>
          <a:noFill/>
          <a:ln>
            <a:noFill/>
          </a:ln>
        </p:spPr>
      </p:sp>
      <p:sp>
        <p:nvSpPr>
          <p:cNvPr id="120" name="Google Shape;120;p19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9"/>
          <p:cNvSpPr txBox="1"/>
          <p:nvPr>
            <p:ph idx="12" type="sldNum"/>
          </p:nvPr>
        </p:nvSpPr>
        <p:spPr>
          <a:xfrm>
            <a:off x="8616140" y="62107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oject Highlight ">
  <p:cSld name="Project Highlight 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application&#10;&#10;Description automatically generated" id="123" name="Google Shape;123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" y="0"/>
            <a:ext cx="1216152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0"/>
          <p:cNvSpPr txBox="1"/>
          <p:nvPr>
            <p:ph type="title"/>
          </p:nvPr>
        </p:nvSpPr>
        <p:spPr>
          <a:xfrm>
            <a:off x="856414" y="287424"/>
            <a:ext cx="9833754" cy="5438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5" name="Google Shape;125;p20"/>
          <p:cNvSpPr txBox="1"/>
          <p:nvPr>
            <p:ph idx="1" type="body"/>
          </p:nvPr>
        </p:nvSpPr>
        <p:spPr>
          <a:xfrm>
            <a:off x="557241" y="6277785"/>
            <a:ext cx="6708083" cy="2927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Arial"/>
              <a:buNone/>
              <a:defRPr b="0" i="1" sz="1400" u="none" cap="none" strike="noStrik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6" name="Google Shape;126;p20"/>
          <p:cNvSpPr txBox="1"/>
          <p:nvPr>
            <p:ph idx="2" type="body"/>
          </p:nvPr>
        </p:nvSpPr>
        <p:spPr>
          <a:xfrm>
            <a:off x="855663" y="1030288"/>
            <a:ext cx="5943600" cy="4959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7" name="Google Shape;127;p20"/>
          <p:cNvSpPr txBox="1"/>
          <p:nvPr>
            <p:ph idx="3" type="body"/>
          </p:nvPr>
        </p:nvSpPr>
        <p:spPr>
          <a:xfrm>
            <a:off x="6916738" y="1030288"/>
            <a:ext cx="4779962" cy="4959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Google Shape;128;p20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0"/>
          <p:cNvSpPr txBox="1"/>
          <p:nvPr>
            <p:ph idx="12" type="sldNum"/>
          </p:nvPr>
        </p:nvSpPr>
        <p:spPr>
          <a:xfrm>
            <a:off x="8616140" y="62107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Slide 2 ">
  <p:cSld name="Content Slide 2 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3"/>
          <p:cNvPicPr preferRelativeResize="0"/>
          <p:nvPr/>
        </p:nvPicPr>
        <p:blipFill rotWithShape="1">
          <a:blip r:embed="rId2">
            <a:alphaModFix/>
          </a:blip>
          <a:srcRect b="40300" l="9216" r="9500" t="45346"/>
          <a:stretch/>
        </p:blipFill>
        <p:spPr>
          <a:xfrm>
            <a:off x="94211" y="6434051"/>
            <a:ext cx="12003578" cy="2493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ue and green logo&#10;&#10;Description automatically generated" id="19" name="Google Shape;1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3291" y="311510"/>
            <a:ext cx="1418429" cy="51560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 txBox="1"/>
          <p:nvPr>
            <p:ph type="title"/>
          </p:nvPr>
        </p:nvSpPr>
        <p:spPr>
          <a:xfrm>
            <a:off x="2116973" y="311510"/>
            <a:ext cx="9235440" cy="5156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3"/>
          <p:cNvSpPr txBox="1"/>
          <p:nvPr>
            <p:ph idx="1" type="body"/>
          </p:nvPr>
        </p:nvSpPr>
        <p:spPr>
          <a:xfrm>
            <a:off x="571905" y="1047405"/>
            <a:ext cx="10780508" cy="5012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7338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28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Char char="⮚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3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3"/>
          <p:cNvSpPr txBox="1"/>
          <p:nvPr>
            <p:ph idx="12" type="sldNum"/>
          </p:nvPr>
        </p:nvSpPr>
        <p:spPr>
          <a:xfrm>
            <a:off x="8616140" y="62107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oject Highlight 2">
  <p:cSld name="Project Highlight 2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application&#10;&#10;Description automatically generated" id="131" name="Google Shape;131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" y="0"/>
            <a:ext cx="1216152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1"/>
          <p:cNvSpPr txBox="1"/>
          <p:nvPr>
            <p:ph type="title"/>
          </p:nvPr>
        </p:nvSpPr>
        <p:spPr>
          <a:xfrm>
            <a:off x="856414" y="287424"/>
            <a:ext cx="9833754" cy="5438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3" name="Google Shape;133;p21"/>
          <p:cNvSpPr txBox="1"/>
          <p:nvPr>
            <p:ph idx="1" type="body"/>
          </p:nvPr>
        </p:nvSpPr>
        <p:spPr>
          <a:xfrm>
            <a:off x="557241" y="6277785"/>
            <a:ext cx="6708083" cy="2927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Arial"/>
              <a:buNone/>
              <a:defRPr b="0" i="1" sz="1400" u="none" cap="none" strike="noStrik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4" name="Google Shape;134;p21"/>
          <p:cNvSpPr txBox="1"/>
          <p:nvPr>
            <p:ph idx="2" type="body"/>
          </p:nvPr>
        </p:nvSpPr>
        <p:spPr>
          <a:xfrm>
            <a:off x="855662" y="1030288"/>
            <a:ext cx="7099617" cy="4959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5" name="Google Shape;135;p21"/>
          <p:cNvSpPr/>
          <p:nvPr>
            <p:ph idx="3" type="pic"/>
          </p:nvPr>
        </p:nvSpPr>
        <p:spPr>
          <a:xfrm>
            <a:off x="8229600" y="1030288"/>
            <a:ext cx="3467100" cy="2398712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Google Shape;136;p21"/>
          <p:cNvSpPr/>
          <p:nvPr>
            <p:ph idx="4" type="pic"/>
          </p:nvPr>
        </p:nvSpPr>
        <p:spPr>
          <a:xfrm>
            <a:off x="8229600" y="3541713"/>
            <a:ext cx="3467100" cy="2447925"/>
          </a:xfrm>
          <a:prstGeom prst="rect">
            <a:avLst/>
          </a:prstGeom>
          <a:noFill/>
          <a:ln>
            <a:noFill/>
          </a:ln>
        </p:spPr>
      </p:sp>
      <p:sp>
        <p:nvSpPr>
          <p:cNvPr id="137" name="Google Shape;137;p21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1"/>
          <p:cNvSpPr txBox="1"/>
          <p:nvPr>
            <p:ph idx="12" type="sldNum"/>
          </p:nvPr>
        </p:nvSpPr>
        <p:spPr>
          <a:xfrm>
            <a:off x="8616140" y="62107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">
  <p:cSld name="Title Slide 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go&#10;&#10;Description automatically generated" id="140" name="Google Shape;140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" y="0"/>
            <a:ext cx="1216152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2"/>
          <p:cNvSpPr txBox="1"/>
          <p:nvPr>
            <p:ph type="title"/>
          </p:nvPr>
        </p:nvSpPr>
        <p:spPr>
          <a:xfrm>
            <a:off x="538942" y="3829339"/>
            <a:ext cx="11114116" cy="1008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2" name="Google Shape;142;p22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2"/>
          <p:cNvSpPr txBox="1"/>
          <p:nvPr>
            <p:ph idx="12" type="sldNum"/>
          </p:nvPr>
        </p:nvSpPr>
        <p:spPr>
          <a:xfrm>
            <a:off x="8616140" y="62107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">
  <p:cSld name="Title Slide 2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go, company name&#10;&#10;Description automatically generated" id="145" name="Google Shape;145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" y="0"/>
            <a:ext cx="1216152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3"/>
          <p:cNvSpPr txBox="1"/>
          <p:nvPr>
            <p:ph type="title"/>
          </p:nvPr>
        </p:nvSpPr>
        <p:spPr>
          <a:xfrm>
            <a:off x="538942" y="3829339"/>
            <a:ext cx="11114116" cy="1008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7" name="Google Shape;147;p23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3"/>
          <p:cNvSpPr txBox="1"/>
          <p:nvPr>
            <p:ph idx="12" type="sldNum"/>
          </p:nvPr>
        </p:nvSpPr>
        <p:spPr>
          <a:xfrm>
            <a:off x="8616140" y="62107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3">
  <p:cSld name="Title Slide 3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go, company name&#10;&#10;Description automatically generated" id="150" name="Google Shape;150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" y="0"/>
            <a:ext cx="1216152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4"/>
          <p:cNvSpPr txBox="1"/>
          <p:nvPr>
            <p:ph type="title"/>
          </p:nvPr>
        </p:nvSpPr>
        <p:spPr>
          <a:xfrm>
            <a:off x="538942" y="3829339"/>
            <a:ext cx="11114116" cy="1008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400"/>
              <a:buFont typeface="Arial"/>
              <a:buNone/>
              <a:defRPr b="1" i="0" sz="4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" name="Google Shape;152;p24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24"/>
          <p:cNvSpPr txBox="1"/>
          <p:nvPr>
            <p:ph idx="12" type="sldNum"/>
          </p:nvPr>
        </p:nvSpPr>
        <p:spPr>
          <a:xfrm>
            <a:off x="8616140" y="62107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lide 2">
  <p:cSld name="Section Slid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application&#10;&#10;Description automatically generated" id="155" name="Google Shape;155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" y="0"/>
            <a:ext cx="1216152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5"/>
          <p:cNvSpPr txBox="1"/>
          <p:nvPr>
            <p:ph type="title"/>
          </p:nvPr>
        </p:nvSpPr>
        <p:spPr>
          <a:xfrm>
            <a:off x="573580" y="4105074"/>
            <a:ext cx="4946072" cy="1008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1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7" name="Google Shape;157;p25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5"/>
          <p:cNvSpPr txBox="1"/>
          <p:nvPr>
            <p:ph idx="12" type="sldNum"/>
          </p:nvPr>
        </p:nvSpPr>
        <p:spPr>
          <a:xfrm>
            <a:off x="8616140" y="62107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lide 3">
  <p:cSld name="Section Slide 3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text&#10;&#10;Description automatically generated" id="160" name="Google Shape;160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" y="0"/>
            <a:ext cx="1216152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6"/>
          <p:cNvSpPr txBox="1"/>
          <p:nvPr>
            <p:ph type="title"/>
          </p:nvPr>
        </p:nvSpPr>
        <p:spPr>
          <a:xfrm>
            <a:off x="648394" y="3722689"/>
            <a:ext cx="4946072" cy="1008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1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2" name="Google Shape;162;p26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6"/>
          <p:cNvSpPr txBox="1"/>
          <p:nvPr>
            <p:ph idx="12" type="sldNum"/>
          </p:nvPr>
        </p:nvSpPr>
        <p:spPr>
          <a:xfrm>
            <a:off x="8616140" y="62107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lide 4">
  <p:cSld name="Section Slide 4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olar panels in a field&#10;&#10;Description automatically generated with medium confidence" id="165" name="Google Shape;165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" y="0"/>
            <a:ext cx="1216152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7"/>
          <p:cNvSpPr txBox="1"/>
          <p:nvPr>
            <p:ph type="title"/>
          </p:nvPr>
        </p:nvSpPr>
        <p:spPr>
          <a:xfrm>
            <a:off x="814648" y="2924666"/>
            <a:ext cx="4946072" cy="1008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1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7" name="Google Shape;167;p27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7"/>
          <p:cNvSpPr txBox="1"/>
          <p:nvPr>
            <p:ph idx="12" type="sldNum"/>
          </p:nvPr>
        </p:nvSpPr>
        <p:spPr>
          <a:xfrm>
            <a:off x="8616140" y="62107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lide 5">
  <p:cSld name="Section Slide 5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text, person&#10;&#10;Description automatically generated" id="170" name="Google Shape;170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" y="0"/>
            <a:ext cx="1216152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8"/>
          <p:cNvSpPr txBox="1"/>
          <p:nvPr>
            <p:ph type="title"/>
          </p:nvPr>
        </p:nvSpPr>
        <p:spPr>
          <a:xfrm>
            <a:off x="739834" y="2999481"/>
            <a:ext cx="4946072" cy="1008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1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2" name="Google Shape;172;p28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8"/>
          <p:cNvSpPr txBox="1"/>
          <p:nvPr>
            <p:ph idx="12" type="sldNum"/>
          </p:nvPr>
        </p:nvSpPr>
        <p:spPr>
          <a:xfrm>
            <a:off x="8616140" y="62107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 1">
  <p:cSld name="End Slide 1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A picture containing logo&#10;&#10;Description automatically generated" id="175" name="Google Shape;175;p29"/>
          <p:cNvSpPr/>
          <p:nvPr/>
        </p:nvSpPr>
        <p:spPr>
          <a:xfrm>
            <a:off x="15240" y="0"/>
            <a:ext cx="1216152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9"/>
          <p:cNvSpPr txBox="1"/>
          <p:nvPr>
            <p:ph type="title"/>
          </p:nvPr>
        </p:nvSpPr>
        <p:spPr>
          <a:xfrm>
            <a:off x="515390" y="1185892"/>
            <a:ext cx="11114116" cy="1008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1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7" name="Google Shape;177;p29"/>
          <p:cNvSpPr txBox="1"/>
          <p:nvPr>
            <p:ph idx="1" type="body"/>
          </p:nvPr>
        </p:nvSpPr>
        <p:spPr>
          <a:xfrm>
            <a:off x="7523163" y="3814763"/>
            <a:ext cx="4032250" cy="2270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8" name="Google Shape;178;p29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9"/>
          <p:cNvSpPr txBox="1"/>
          <p:nvPr>
            <p:ph idx="12" type="sldNum"/>
          </p:nvPr>
        </p:nvSpPr>
        <p:spPr>
          <a:xfrm>
            <a:off x="8616140" y="62107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 2">
  <p:cSld name="End Slide 2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Logo&#10;&#10;Description automatically generated" id="181" name="Google Shape;181;p30"/>
          <p:cNvSpPr/>
          <p:nvPr/>
        </p:nvSpPr>
        <p:spPr>
          <a:xfrm>
            <a:off x="15240" y="0"/>
            <a:ext cx="1216152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30"/>
          <p:cNvSpPr txBox="1"/>
          <p:nvPr>
            <p:ph type="title"/>
          </p:nvPr>
        </p:nvSpPr>
        <p:spPr>
          <a:xfrm>
            <a:off x="515390" y="1185892"/>
            <a:ext cx="11114116" cy="1008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3" name="Google Shape;183;p30"/>
          <p:cNvSpPr txBox="1"/>
          <p:nvPr>
            <p:ph idx="1" type="body"/>
          </p:nvPr>
        </p:nvSpPr>
        <p:spPr>
          <a:xfrm>
            <a:off x="7523163" y="3814763"/>
            <a:ext cx="4032250" cy="2270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•"/>
              <a:defRPr b="1" i="0" sz="20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4" name="Google Shape;184;p30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30"/>
          <p:cNvSpPr txBox="1"/>
          <p:nvPr>
            <p:ph idx="12" type="sldNum"/>
          </p:nvPr>
        </p:nvSpPr>
        <p:spPr>
          <a:xfrm>
            <a:off x="8616140" y="62107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estions Slide ">
  <p:cSld name="Questions Slide 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ue and green logo&#10;&#10;Description automatically generated" id="25" name="Google Shape;25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" y="0"/>
            <a:ext cx="1216152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4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616140" y="62107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 2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1"/>
          <p:cNvSpPr txBox="1"/>
          <p:nvPr>
            <p:ph idx="12" type="sldNum"/>
          </p:nvPr>
        </p:nvSpPr>
        <p:spPr>
          <a:xfrm>
            <a:off x="8702404" y="646692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blue and green logo&#10;&#10;Description automatically generated" id="188" name="Google Shape;188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40" y="0"/>
            <a:ext cx="1216152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31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1"/>
          <p:cNvSpPr txBox="1"/>
          <p:nvPr/>
        </p:nvSpPr>
        <p:spPr>
          <a:xfrm>
            <a:off x="8616140" y="62107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Equipment">
  <p:cSld name="Title Slide - Equipmen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ollage of several images of a factory&#10;&#10;Description automatically generated" id="29" name="Google Shape;29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69"/>
            <a:ext cx="12192000" cy="6856661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5"/>
          <p:cNvSpPr txBox="1"/>
          <p:nvPr>
            <p:ph type="ctrTitle"/>
          </p:nvPr>
        </p:nvSpPr>
        <p:spPr>
          <a:xfrm>
            <a:off x="1233056" y="1081378"/>
            <a:ext cx="5982393" cy="18447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b="1" i="0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5"/>
          <p:cNvSpPr txBox="1"/>
          <p:nvPr>
            <p:ph idx="1" type="subTitle"/>
          </p:nvPr>
        </p:nvSpPr>
        <p:spPr>
          <a:xfrm>
            <a:off x="1233056" y="3045084"/>
            <a:ext cx="5982392" cy="53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5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8702404" y="646692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Renewables">
  <p:cSld name="Title Slide - Renewable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ollage of several images of two people&#10;&#10;Description automatically generated" id="35" name="Google Shape;35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69"/>
            <a:ext cx="12192000" cy="6856661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6"/>
          <p:cNvSpPr txBox="1"/>
          <p:nvPr>
            <p:ph type="ctrTitle"/>
          </p:nvPr>
        </p:nvSpPr>
        <p:spPr>
          <a:xfrm>
            <a:off x="1233056" y="1081378"/>
            <a:ext cx="5982393" cy="18447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b="1" i="0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Google Shape;37;p6"/>
          <p:cNvSpPr txBox="1"/>
          <p:nvPr>
            <p:ph idx="1" type="subTitle"/>
          </p:nvPr>
        </p:nvSpPr>
        <p:spPr>
          <a:xfrm>
            <a:off x="1233056" y="3045084"/>
            <a:ext cx="5982392" cy="53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6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8702404" y="646692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General">
  <p:cSld name="Title Slide - General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ollage of images of buildings and a city&#10;&#10;Description automatically generated" id="41" name="Google Shape;41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28"/>
            <a:ext cx="12192000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7"/>
          <p:cNvSpPr txBox="1"/>
          <p:nvPr>
            <p:ph type="ctrTitle"/>
          </p:nvPr>
        </p:nvSpPr>
        <p:spPr>
          <a:xfrm>
            <a:off x="1233056" y="1081378"/>
            <a:ext cx="5982393" cy="18447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b="1" i="0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7"/>
          <p:cNvSpPr txBox="1"/>
          <p:nvPr>
            <p:ph idx="1" type="subTitle"/>
          </p:nvPr>
        </p:nvSpPr>
        <p:spPr>
          <a:xfrm>
            <a:off x="1233056" y="3045084"/>
            <a:ext cx="5982392" cy="53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7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7"/>
          <p:cNvSpPr txBox="1"/>
          <p:nvPr>
            <p:ph idx="12" type="sldNum"/>
          </p:nvPr>
        </p:nvSpPr>
        <p:spPr>
          <a:xfrm>
            <a:off x="8702404" y="646692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ection Slide 2 ">
  <p:cSld name="1_Section Slide 2 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solar panels on a rooftop&#10;&#10;Description automatically generated" id="47" name="Google Shape;47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69"/>
            <a:ext cx="12192000" cy="6856661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8"/>
          <p:cNvSpPr txBox="1"/>
          <p:nvPr>
            <p:ph type="title"/>
          </p:nvPr>
        </p:nvSpPr>
        <p:spPr>
          <a:xfrm>
            <a:off x="651441" y="2723939"/>
            <a:ext cx="5225658" cy="14101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b="1" i="0" sz="2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8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8616140" y="62107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lide 2 ">
  <p:cSld name="Section Slide 2 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close-up of a blue and white background&#10;&#10;Description automatically generated" id="52" name="Google Shape;52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69"/>
            <a:ext cx="12192000" cy="6856661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9"/>
          <p:cNvSpPr txBox="1"/>
          <p:nvPr>
            <p:ph type="title"/>
          </p:nvPr>
        </p:nvSpPr>
        <p:spPr>
          <a:xfrm>
            <a:off x="651441" y="2723939"/>
            <a:ext cx="5225658" cy="14101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b="1" i="0" sz="2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9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9"/>
          <p:cNvSpPr txBox="1"/>
          <p:nvPr>
            <p:ph idx="12" type="sldNum"/>
          </p:nvPr>
        </p:nvSpPr>
        <p:spPr>
          <a:xfrm>
            <a:off x="8616140" y="62107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lide 3 ">
  <p:cSld name="Section Slide 3 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erson smiling at a computer screen&#10;&#10;Description automatically generated" id="57" name="Google Shape;57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69"/>
            <a:ext cx="12192000" cy="685666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0"/>
          <p:cNvSpPr txBox="1"/>
          <p:nvPr>
            <p:ph type="title"/>
          </p:nvPr>
        </p:nvSpPr>
        <p:spPr>
          <a:xfrm>
            <a:off x="651441" y="2723939"/>
            <a:ext cx="5225658" cy="14101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Arial"/>
              <a:buNone/>
              <a:defRPr b="1" i="0" sz="28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Google Shape;59;p10"/>
          <p:cNvSpPr txBox="1"/>
          <p:nvPr/>
        </p:nvSpPr>
        <p:spPr>
          <a:xfrm>
            <a:off x="402021" y="6538748"/>
            <a:ext cx="6207672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Confidential &amp; Proprietary. Copyright Stark Tech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16140" y="621072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theme" Target="../theme/theme2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702404" y="646692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2"/>
          <p:cNvSpPr txBox="1"/>
          <p:nvPr>
            <p:ph type="ctrTitle"/>
          </p:nvPr>
        </p:nvSpPr>
        <p:spPr>
          <a:xfrm>
            <a:off x="356646" y="1666776"/>
            <a:ext cx="7607195" cy="11169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/>
              <a:t>Liberty Central Schools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2"/>
          <p:cNvSpPr txBox="1"/>
          <p:nvPr>
            <p:ph idx="1" type="subTitle"/>
          </p:nvPr>
        </p:nvSpPr>
        <p:spPr>
          <a:xfrm>
            <a:off x="356646" y="2606315"/>
            <a:ext cx="7607195" cy="53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Smart School Plan 2026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erty Central School District Net Zero Energy Addition — Ashley McGraw  Architects | Syracuse, NY; Buffalo, NY; Boston, MA; and Washington, DC" id="378" name="Google Shape;378;p41"/>
          <p:cNvPicPr preferRelativeResize="0"/>
          <p:nvPr/>
        </p:nvPicPr>
        <p:blipFill rotWithShape="1">
          <a:blip r:embed="rId3">
            <a:alphaModFix/>
          </a:blip>
          <a:srcRect b="622" l="29604" r="25671" t="-10"/>
          <a:stretch/>
        </p:blipFill>
        <p:spPr>
          <a:xfrm>
            <a:off x="7955785" y="1157233"/>
            <a:ext cx="3310111" cy="4990012"/>
          </a:xfrm>
          <a:prstGeom prst="roundRect">
            <a:avLst>
              <a:gd fmla="val 6155" name="adj"/>
            </a:avLst>
          </a:prstGeom>
          <a:noFill/>
          <a:ln>
            <a:noFill/>
          </a:ln>
        </p:spPr>
      </p:pic>
      <p:sp>
        <p:nvSpPr>
          <p:cNvPr id="379" name="Google Shape;379;p41"/>
          <p:cNvSpPr txBox="1"/>
          <p:nvPr/>
        </p:nvSpPr>
        <p:spPr>
          <a:xfrm>
            <a:off x="911506" y="1442723"/>
            <a:ext cx="546550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This Means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41"/>
          <p:cNvSpPr txBox="1"/>
          <p:nvPr/>
        </p:nvSpPr>
        <p:spPr>
          <a:xfrm>
            <a:off x="911506" y="2077990"/>
            <a:ext cx="546550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Liberty CSD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41"/>
          <p:cNvSpPr/>
          <p:nvPr/>
        </p:nvSpPr>
        <p:spPr>
          <a:xfrm>
            <a:off x="4406208" y="3148010"/>
            <a:ext cx="3379583" cy="2222480"/>
          </a:xfrm>
          <a:prstGeom prst="roundRect">
            <a:avLst>
              <a:gd fmla="val 8348" name="adj"/>
            </a:avLst>
          </a:prstGeom>
          <a:solidFill>
            <a:schemeClr val="accent3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41"/>
          <p:cNvSpPr/>
          <p:nvPr/>
        </p:nvSpPr>
        <p:spPr>
          <a:xfrm>
            <a:off x="856631" y="3148010"/>
            <a:ext cx="3379583" cy="2222480"/>
          </a:xfrm>
          <a:prstGeom prst="roundRect">
            <a:avLst>
              <a:gd fmla="val 7828" name="adj"/>
            </a:avLst>
          </a:prstGeom>
          <a:solidFill>
            <a:srgbClr val="002B7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41"/>
          <p:cNvSpPr txBox="1"/>
          <p:nvPr/>
        </p:nvSpPr>
        <p:spPr>
          <a:xfrm>
            <a:off x="1055607" y="3302633"/>
            <a:ext cx="1781124" cy="3385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Short-Term</a:t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41"/>
          <p:cNvSpPr txBox="1"/>
          <p:nvPr/>
        </p:nvSpPr>
        <p:spPr>
          <a:xfrm>
            <a:off x="1227813" y="3818101"/>
            <a:ext cx="2927186" cy="1310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Maximize existing system investments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Strengthen current infrastructure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Improve reliability across platforms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41"/>
          <p:cNvSpPr txBox="1"/>
          <p:nvPr/>
        </p:nvSpPr>
        <p:spPr>
          <a:xfrm>
            <a:off x="4620610" y="3302633"/>
            <a:ext cx="1587685" cy="3385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Long-Term</a:t>
            </a:r>
            <a:endParaRPr b="1" i="0" sz="14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41"/>
          <p:cNvSpPr/>
          <p:nvPr/>
        </p:nvSpPr>
        <p:spPr>
          <a:xfrm>
            <a:off x="7955785" y="1157234"/>
            <a:ext cx="3310111" cy="4991018"/>
          </a:xfrm>
          <a:prstGeom prst="roundRect">
            <a:avLst>
              <a:gd fmla="val 7015" name="adj"/>
            </a:avLst>
          </a:prstGeom>
          <a:solidFill>
            <a:schemeClr val="dk1">
              <a:alpha val="1529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41"/>
          <p:cNvSpPr txBox="1"/>
          <p:nvPr/>
        </p:nvSpPr>
        <p:spPr>
          <a:xfrm>
            <a:off x="8509199" y="5696073"/>
            <a:ext cx="2213868" cy="323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Future-Proofing Your District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41"/>
          <p:cNvSpPr/>
          <p:nvPr/>
        </p:nvSpPr>
        <p:spPr>
          <a:xfrm>
            <a:off x="8107775" y="5709128"/>
            <a:ext cx="310070" cy="310070"/>
          </a:xfrm>
          <a:prstGeom prst="ellipse">
            <a:avLst/>
          </a:prstGeom>
          <a:gradFill>
            <a:gsLst>
              <a:gs pos="0">
                <a:srgbClr val="002B73"/>
              </a:gs>
              <a:gs pos="100000">
                <a:srgbClr val="99CAEA"/>
              </a:gs>
            </a:gsLst>
            <a:lin ang="189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41"/>
          <p:cNvSpPr/>
          <p:nvPr/>
        </p:nvSpPr>
        <p:spPr>
          <a:xfrm>
            <a:off x="8199129" y="5801171"/>
            <a:ext cx="127362" cy="125984"/>
          </a:xfrm>
          <a:custGeom>
            <a:rect b="b" l="l" r="r" t="t"/>
            <a:pathLst>
              <a:path extrusionOk="0" h="267843" w="267843">
                <a:moveTo>
                  <a:pt x="61532" y="0"/>
                </a:moveTo>
                <a:lnTo>
                  <a:pt x="61532" y="28575"/>
                </a:lnTo>
                <a:lnTo>
                  <a:pt x="219075" y="28575"/>
                </a:lnTo>
                <a:lnTo>
                  <a:pt x="0" y="247650"/>
                </a:lnTo>
                <a:lnTo>
                  <a:pt x="20193" y="267843"/>
                </a:lnTo>
                <a:lnTo>
                  <a:pt x="239268" y="48768"/>
                </a:lnTo>
                <a:lnTo>
                  <a:pt x="239268" y="204788"/>
                </a:lnTo>
                <a:lnTo>
                  <a:pt x="267843" y="204788"/>
                </a:lnTo>
                <a:lnTo>
                  <a:pt x="267843" y="0"/>
                </a:lnTo>
                <a:lnTo>
                  <a:pt x="615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41"/>
          <p:cNvSpPr txBox="1"/>
          <p:nvPr/>
        </p:nvSpPr>
        <p:spPr>
          <a:xfrm>
            <a:off x="4799339" y="3821980"/>
            <a:ext cx="2927186" cy="10771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Scalable foundation for future growth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Adaptability as needs evolve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Enhanced serviceability and support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41"/>
          <p:cNvSpPr/>
          <p:nvPr/>
        </p:nvSpPr>
        <p:spPr>
          <a:xfrm rot="-5400000">
            <a:off x="1131403" y="4710706"/>
            <a:ext cx="95740" cy="948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41"/>
          <p:cNvSpPr/>
          <p:nvPr/>
        </p:nvSpPr>
        <p:spPr>
          <a:xfrm rot="-5400000">
            <a:off x="1131403" y="4299794"/>
            <a:ext cx="95740" cy="948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41"/>
          <p:cNvSpPr/>
          <p:nvPr/>
        </p:nvSpPr>
        <p:spPr>
          <a:xfrm rot="-5400000">
            <a:off x="1131403" y="3909546"/>
            <a:ext cx="95740" cy="94809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41"/>
          <p:cNvSpPr/>
          <p:nvPr/>
        </p:nvSpPr>
        <p:spPr>
          <a:xfrm rot="-5400000">
            <a:off x="4702929" y="4702338"/>
            <a:ext cx="95740" cy="94809"/>
          </a:xfrm>
          <a:prstGeom prst="rtTriangle">
            <a:avLst/>
          </a:prstGeom>
          <a:solidFill>
            <a:srgbClr val="002B7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41"/>
          <p:cNvSpPr/>
          <p:nvPr/>
        </p:nvSpPr>
        <p:spPr>
          <a:xfrm rot="-5400000">
            <a:off x="4702929" y="4301758"/>
            <a:ext cx="95740" cy="94809"/>
          </a:xfrm>
          <a:prstGeom prst="rtTriangle">
            <a:avLst/>
          </a:prstGeom>
          <a:solidFill>
            <a:srgbClr val="002B7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41"/>
          <p:cNvSpPr/>
          <p:nvPr/>
        </p:nvSpPr>
        <p:spPr>
          <a:xfrm rot="-5400000">
            <a:off x="4702929" y="3901178"/>
            <a:ext cx="95740" cy="94809"/>
          </a:xfrm>
          <a:prstGeom prst="rtTriangle">
            <a:avLst/>
          </a:prstGeom>
          <a:solidFill>
            <a:srgbClr val="002B7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42"/>
          <p:cNvSpPr txBox="1"/>
          <p:nvPr/>
        </p:nvSpPr>
        <p:spPr>
          <a:xfrm>
            <a:off x="715394" y="1083496"/>
            <a:ext cx="7311006" cy="83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Smart Bond Pricing Detail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42"/>
          <p:cNvSpPr txBox="1"/>
          <p:nvPr/>
        </p:nvSpPr>
        <p:spPr>
          <a:xfrm>
            <a:off x="8892596" y="1351305"/>
            <a:ext cx="2952269" cy="13849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SMART Schools Bond Act allows districts to complete eligible security projects upfront, with the State reimbursing 100% of approved project costs through bond funds.</a:t>
            </a:r>
            <a:endParaRPr b="0" i="0" sz="1400" u="none" cap="none" strike="noStrik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42"/>
          <p:cNvSpPr/>
          <p:nvPr/>
        </p:nvSpPr>
        <p:spPr>
          <a:xfrm>
            <a:off x="1121947" y="3012034"/>
            <a:ext cx="2950706" cy="2222480"/>
          </a:xfrm>
          <a:prstGeom prst="roundRect">
            <a:avLst>
              <a:gd fmla="val 7828" name="adj"/>
            </a:avLst>
          </a:prstGeom>
          <a:solidFill>
            <a:srgbClr val="2F549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42"/>
          <p:cNvSpPr/>
          <p:nvPr/>
        </p:nvSpPr>
        <p:spPr>
          <a:xfrm>
            <a:off x="4920119" y="3012034"/>
            <a:ext cx="2950706" cy="2222480"/>
          </a:xfrm>
          <a:prstGeom prst="roundRect">
            <a:avLst>
              <a:gd fmla="val 7828" name="adj"/>
            </a:avLst>
          </a:prstGeom>
          <a:solidFill>
            <a:srgbClr val="00953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42"/>
          <p:cNvSpPr/>
          <p:nvPr/>
        </p:nvSpPr>
        <p:spPr>
          <a:xfrm>
            <a:off x="8718292" y="3012034"/>
            <a:ext cx="2950706" cy="2222480"/>
          </a:xfrm>
          <a:prstGeom prst="roundRect">
            <a:avLst>
              <a:gd fmla="val 7828" name="adj"/>
            </a:avLst>
          </a:prstGeom>
          <a:solidFill>
            <a:srgbClr val="AEABA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42"/>
          <p:cNvSpPr txBox="1"/>
          <p:nvPr/>
        </p:nvSpPr>
        <p:spPr>
          <a:xfrm>
            <a:off x="1511600" y="3244354"/>
            <a:ext cx="21714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Video </a:t>
            </a:r>
            <a:r>
              <a:rPr b="1" lang="en-US" sz="1800">
                <a:solidFill>
                  <a:schemeClr val="lt1"/>
                </a:solidFill>
              </a:rPr>
              <a:t>Upgrade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$123,718.62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42"/>
          <p:cNvSpPr txBox="1"/>
          <p:nvPr/>
        </p:nvSpPr>
        <p:spPr>
          <a:xfrm>
            <a:off x="5340650" y="3244354"/>
            <a:ext cx="20478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Access Control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lt1"/>
                </a:solidFill>
              </a:rPr>
              <a:t>Upgrade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$588,468.41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42"/>
          <p:cNvSpPr txBox="1"/>
          <p:nvPr/>
        </p:nvSpPr>
        <p:spPr>
          <a:xfrm>
            <a:off x="8943996" y="3241925"/>
            <a:ext cx="24993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Automated Lockdown </a:t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lt1"/>
                </a:solidFill>
              </a:rPr>
              <a:t>Upgrade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$106,412.44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erty Central School District Net Zero Energy Addition — Ashley McGraw  Architects | Syracuse, NY; Buffalo, NY; Boston, MA; and Washington, DC" id="413" name="Google Shape;413;p43"/>
          <p:cNvPicPr preferRelativeResize="0"/>
          <p:nvPr/>
        </p:nvPicPr>
        <p:blipFill rotWithShape="1">
          <a:blip r:embed="rId3">
            <a:alphaModFix/>
          </a:blip>
          <a:srcRect b="626" l="29603" r="25672" t="-10"/>
          <a:stretch/>
        </p:blipFill>
        <p:spPr>
          <a:xfrm>
            <a:off x="7955785" y="1157233"/>
            <a:ext cx="3310200" cy="4989900"/>
          </a:xfrm>
          <a:prstGeom prst="roundRect">
            <a:avLst>
              <a:gd fmla="val 6155" name="adj"/>
            </a:avLst>
          </a:prstGeom>
          <a:noFill/>
          <a:ln>
            <a:noFill/>
          </a:ln>
        </p:spPr>
      </p:pic>
      <p:sp>
        <p:nvSpPr>
          <p:cNvPr id="414" name="Google Shape;414;p43"/>
          <p:cNvSpPr txBox="1"/>
          <p:nvPr/>
        </p:nvSpPr>
        <p:spPr>
          <a:xfrm>
            <a:off x="911506" y="1442723"/>
            <a:ext cx="54654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>
                <a:solidFill>
                  <a:schemeClr val="dk1"/>
                </a:solidFill>
              </a:rPr>
              <a:t>Now what ??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43"/>
          <p:cNvSpPr txBox="1"/>
          <p:nvPr/>
        </p:nvSpPr>
        <p:spPr>
          <a:xfrm>
            <a:off x="911506" y="2077990"/>
            <a:ext cx="5465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43"/>
          <p:cNvSpPr/>
          <p:nvPr/>
        </p:nvSpPr>
        <p:spPr>
          <a:xfrm>
            <a:off x="4406208" y="3148010"/>
            <a:ext cx="3379500" cy="2222400"/>
          </a:xfrm>
          <a:prstGeom prst="roundRect">
            <a:avLst>
              <a:gd fmla="val 8348" name="adj"/>
            </a:avLst>
          </a:prstGeom>
          <a:solidFill>
            <a:schemeClr val="accent3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43"/>
          <p:cNvSpPr/>
          <p:nvPr/>
        </p:nvSpPr>
        <p:spPr>
          <a:xfrm>
            <a:off x="856631" y="3148010"/>
            <a:ext cx="3379500" cy="2222400"/>
          </a:xfrm>
          <a:prstGeom prst="roundRect">
            <a:avLst>
              <a:gd fmla="val 7828" name="adj"/>
            </a:avLst>
          </a:prstGeom>
          <a:solidFill>
            <a:srgbClr val="002B7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43"/>
          <p:cNvSpPr txBox="1"/>
          <p:nvPr/>
        </p:nvSpPr>
        <p:spPr>
          <a:xfrm>
            <a:off x="1055596" y="3302625"/>
            <a:ext cx="2927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FFFFFF"/>
                </a:solidFill>
              </a:rPr>
              <a:t>Planning Committee </a:t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43"/>
          <p:cNvSpPr txBox="1"/>
          <p:nvPr/>
        </p:nvSpPr>
        <p:spPr>
          <a:xfrm>
            <a:off x="1227813" y="3818101"/>
            <a:ext cx="2927100" cy="114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700">
                <a:solidFill>
                  <a:srgbClr val="FFFFFF"/>
                </a:solidFill>
              </a:rPr>
              <a:t>Has Reviewed this proposal and recommends it to the Board of Education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43"/>
          <p:cNvSpPr/>
          <p:nvPr/>
        </p:nvSpPr>
        <p:spPr>
          <a:xfrm>
            <a:off x="7955785" y="1157234"/>
            <a:ext cx="3310200" cy="4991100"/>
          </a:xfrm>
          <a:prstGeom prst="roundRect">
            <a:avLst>
              <a:gd fmla="val 7015" name="adj"/>
            </a:avLst>
          </a:prstGeom>
          <a:solidFill>
            <a:schemeClr val="dk1">
              <a:alpha val="1529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43"/>
          <p:cNvSpPr txBox="1"/>
          <p:nvPr/>
        </p:nvSpPr>
        <p:spPr>
          <a:xfrm>
            <a:off x="8509199" y="5696073"/>
            <a:ext cx="2214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Future-Proofing Your District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43"/>
          <p:cNvSpPr/>
          <p:nvPr/>
        </p:nvSpPr>
        <p:spPr>
          <a:xfrm>
            <a:off x="8107775" y="5709128"/>
            <a:ext cx="310200" cy="310200"/>
          </a:xfrm>
          <a:prstGeom prst="ellipse">
            <a:avLst/>
          </a:prstGeom>
          <a:gradFill>
            <a:gsLst>
              <a:gs pos="0">
                <a:srgbClr val="002B73"/>
              </a:gs>
              <a:gs pos="100000">
                <a:srgbClr val="99CAEA"/>
              </a:gs>
            </a:gsLst>
            <a:lin ang="18900044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43"/>
          <p:cNvSpPr/>
          <p:nvPr/>
        </p:nvSpPr>
        <p:spPr>
          <a:xfrm>
            <a:off x="8199129" y="5801171"/>
            <a:ext cx="127225" cy="125886"/>
          </a:xfrm>
          <a:custGeom>
            <a:rect b="b" l="l" r="r" t="t"/>
            <a:pathLst>
              <a:path extrusionOk="0" h="267843" w="267843">
                <a:moveTo>
                  <a:pt x="61532" y="0"/>
                </a:moveTo>
                <a:lnTo>
                  <a:pt x="61532" y="28575"/>
                </a:lnTo>
                <a:lnTo>
                  <a:pt x="219075" y="28575"/>
                </a:lnTo>
                <a:lnTo>
                  <a:pt x="0" y="247650"/>
                </a:lnTo>
                <a:lnTo>
                  <a:pt x="20193" y="267843"/>
                </a:lnTo>
                <a:lnTo>
                  <a:pt x="239268" y="48768"/>
                </a:lnTo>
                <a:lnTo>
                  <a:pt x="239268" y="204788"/>
                </a:lnTo>
                <a:lnTo>
                  <a:pt x="267843" y="204788"/>
                </a:lnTo>
                <a:lnTo>
                  <a:pt x="267843" y="0"/>
                </a:lnTo>
                <a:lnTo>
                  <a:pt x="615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43"/>
          <p:cNvSpPr txBox="1"/>
          <p:nvPr/>
        </p:nvSpPr>
        <p:spPr>
          <a:xfrm>
            <a:off x="4799339" y="3821980"/>
            <a:ext cx="29271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43"/>
          <p:cNvSpPr/>
          <p:nvPr/>
        </p:nvSpPr>
        <p:spPr>
          <a:xfrm rot="-5400000">
            <a:off x="1131419" y="4710731"/>
            <a:ext cx="95700" cy="948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43"/>
          <p:cNvSpPr/>
          <p:nvPr/>
        </p:nvSpPr>
        <p:spPr>
          <a:xfrm rot="-5400000">
            <a:off x="1131419" y="4299819"/>
            <a:ext cx="95700" cy="948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43"/>
          <p:cNvSpPr/>
          <p:nvPr/>
        </p:nvSpPr>
        <p:spPr>
          <a:xfrm rot="-5400000">
            <a:off x="1131419" y="3909571"/>
            <a:ext cx="95700" cy="948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43"/>
          <p:cNvSpPr/>
          <p:nvPr/>
        </p:nvSpPr>
        <p:spPr>
          <a:xfrm rot="-5400000">
            <a:off x="4702945" y="4702363"/>
            <a:ext cx="95700" cy="94800"/>
          </a:xfrm>
          <a:prstGeom prst="rtTriangle">
            <a:avLst/>
          </a:prstGeom>
          <a:solidFill>
            <a:srgbClr val="002B7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43"/>
          <p:cNvSpPr/>
          <p:nvPr/>
        </p:nvSpPr>
        <p:spPr>
          <a:xfrm rot="-5400000">
            <a:off x="4702945" y="4301783"/>
            <a:ext cx="95700" cy="94800"/>
          </a:xfrm>
          <a:prstGeom prst="rtTriangle">
            <a:avLst/>
          </a:prstGeom>
          <a:solidFill>
            <a:srgbClr val="002B7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43"/>
          <p:cNvSpPr/>
          <p:nvPr/>
        </p:nvSpPr>
        <p:spPr>
          <a:xfrm rot="-5400000">
            <a:off x="4702945" y="3901203"/>
            <a:ext cx="95700" cy="94800"/>
          </a:xfrm>
          <a:prstGeom prst="rtTriangle">
            <a:avLst/>
          </a:prstGeom>
          <a:solidFill>
            <a:srgbClr val="002B7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43"/>
          <p:cNvSpPr txBox="1"/>
          <p:nvPr/>
        </p:nvSpPr>
        <p:spPr>
          <a:xfrm>
            <a:off x="4632400" y="3302625"/>
            <a:ext cx="29271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Please send any questions or comments to: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  PSULLIVAN@libertyk12.org</a:t>
            </a:r>
            <a:endParaRPr sz="1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3"/>
          <p:cNvSpPr txBox="1"/>
          <p:nvPr/>
        </p:nvSpPr>
        <p:spPr>
          <a:xfrm>
            <a:off x="773217" y="1329762"/>
            <a:ext cx="57609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>
                <a:solidFill>
                  <a:schemeClr val="dk1"/>
                </a:solidFill>
              </a:rPr>
              <a:t>High Tech Security	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33"/>
          <p:cNvSpPr txBox="1"/>
          <p:nvPr/>
        </p:nvSpPr>
        <p:spPr>
          <a:xfrm>
            <a:off x="773217" y="1887902"/>
            <a:ext cx="57609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>
                <a:solidFill>
                  <a:schemeClr val="dk1"/>
                </a:solidFill>
              </a:rPr>
              <a:t>Issues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3"/>
          <p:cNvSpPr/>
          <p:nvPr/>
        </p:nvSpPr>
        <p:spPr>
          <a:xfrm>
            <a:off x="773217" y="3025684"/>
            <a:ext cx="2495346" cy="2679750"/>
          </a:xfrm>
          <a:prstGeom prst="roundRect">
            <a:avLst>
              <a:gd fmla="val 4182" name="adj"/>
            </a:avLst>
          </a:prstGeom>
          <a:solidFill>
            <a:srgbClr val="F4B0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3"/>
          <p:cNvSpPr/>
          <p:nvPr/>
        </p:nvSpPr>
        <p:spPr>
          <a:xfrm>
            <a:off x="3489957" y="3025684"/>
            <a:ext cx="2495346" cy="2679750"/>
          </a:xfrm>
          <a:prstGeom prst="roundRect">
            <a:avLst>
              <a:gd fmla="val 4182" name="adj"/>
            </a:avLst>
          </a:prstGeom>
          <a:solidFill>
            <a:srgbClr val="F4B0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33"/>
          <p:cNvSpPr/>
          <p:nvPr/>
        </p:nvSpPr>
        <p:spPr>
          <a:xfrm>
            <a:off x="6206697" y="3025684"/>
            <a:ext cx="2495346" cy="2679750"/>
          </a:xfrm>
          <a:prstGeom prst="roundRect">
            <a:avLst>
              <a:gd fmla="val 4182" name="adj"/>
            </a:avLst>
          </a:prstGeom>
          <a:solidFill>
            <a:srgbClr val="F4B0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3"/>
          <p:cNvSpPr/>
          <p:nvPr/>
        </p:nvSpPr>
        <p:spPr>
          <a:xfrm>
            <a:off x="8923437" y="3025684"/>
            <a:ext cx="2495346" cy="2679750"/>
          </a:xfrm>
          <a:prstGeom prst="roundRect">
            <a:avLst>
              <a:gd fmla="val 4182" name="adj"/>
            </a:avLst>
          </a:prstGeom>
          <a:solidFill>
            <a:srgbClr val="F4B0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33"/>
          <p:cNvSpPr txBox="1"/>
          <p:nvPr/>
        </p:nvSpPr>
        <p:spPr>
          <a:xfrm>
            <a:off x="7962067" y="1691207"/>
            <a:ext cx="3621294" cy="323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Today’s environment isn’t meeting expectations</a:t>
            </a:r>
            <a:endParaRPr b="0" i="0" sz="12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3"/>
          <p:cNvSpPr txBox="1"/>
          <p:nvPr/>
        </p:nvSpPr>
        <p:spPr>
          <a:xfrm>
            <a:off x="939085" y="3197148"/>
            <a:ext cx="43573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0" i="0" sz="14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33"/>
          <p:cNvSpPr txBox="1"/>
          <p:nvPr/>
        </p:nvSpPr>
        <p:spPr>
          <a:xfrm>
            <a:off x="939085" y="4645215"/>
            <a:ext cx="2047889" cy="3228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Service Delays</a:t>
            </a:r>
            <a:endParaRPr b="1" i="0" sz="14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3"/>
          <p:cNvSpPr txBox="1"/>
          <p:nvPr/>
        </p:nvSpPr>
        <p:spPr>
          <a:xfrm>
            <a:off x="945249" y="4898346"/>
            <a:ext cx="2231086" cy="5539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Extended service lead times (2–3 weeks)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33"/>
          <p:cNvSpPr txBox="1"/>
          <p:nvPr/>
        </p:nvSpPr>
        <p:spPr>
          <a:xfrm>
            <a:off x="3618618" y="3197148"/>
            <a:ext cx="43573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0" i="0" sz="14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33"/>
          <p:cNvSpPr txBox="1"/>
          <p:nvPr/>
        </p:nvSpPr>
        <p:spPr>
          <a:xfrm>
            <a:off x="3618618" y="4645215"/>
            <a:ext cx="2047889" cy="3228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Aging Infrastructure</a:t>
            </a:r>
            <a:endParaRPr b="1" i="0" sz="14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3"/>
          <p:cNvSpPr txBox="1"/>
          <p:nvPr/>
        </p:nvSpPr>
        <p:spPr>
          <a:xfrm>
            <a:off x="3618618" y="4898346"/>
            <a:ext cx="2231086" cy="5539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Aging and unreliable hardware</a:t>
            </a:r>
            <a:endParaRPr b="0" i="0" sz="12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33"/>
          <p:cNvSpPr txBox="1"/>
          <p:nvPr/>
        </p:nvSpPr>
        <p:spPr>
          <a:xfrm>
            <a:off x="6336651" y="3197148"/>
            <a:ext cx="43573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0" i="0" sz="14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33"/>
          <p:cNvSpPr txBox="1"/>
          <p:nvPr/>
        </p:nvSpPr>
        <p:spPr>
          <a:xfrm>
            <a:off x="6336651" y="4645215"/>
            <a:ext cx="2047889" cy="3228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Growth Limitations</a:t>
            </a:r>
            <a:endParaRPr b="1" i="0" sz="14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33"/>
          <p:cNvSpPr txBox="1"/>
          <p:nvPr/>
        </p:nvSpPr>
        <p:spPr>
          <a:xfrm>
            <a:off x="6373898" y="4898346"/>
            <a:ext cx="2231086" cy="5539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Limited scalability and flexibility</a:t>
            </a:r>
            <a:endParaRPr b="0" i="0" sz="12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3"/>
          <p:cNvSpPr txBox="1"/>
          <p:nvPr/>
        </p:nvSpPr>
        <p:spPr>
          <a:xfrm>
            <a:off x="9054684" y="3197148"/>
            <a:ext cx="43573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0" i="0" sz="14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33"/>
          <p:cNvSpPr txBox="1"/>
          <p:nvPr/>
        </p:nvSpPr>
        <p:spPr>
          <a:xfrm>
            <a:off x="9097847" y="4645215"/>
            <a:ext cx="2047889" cy="3228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Safety Concerns</a:t>
            </a:r>
            <a:endParaRPr b="1" i="0" sz="14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33"/>
          <p:cNvSpPr txBox="1"/>
          <p:nvPr/>
        </p:nvSpPr>
        <p:spPr>
          <a:xfrm>
            <a:off x="9097847" y="4898346"/>
            <a:ext cx="2231086" cy="5539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Service responsiveness impacting operations &amp; safety</a:t>
            </a:r>
            <a:endParaRPr b="0" i="0" sz="12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4"/>
          <p:cNvSpPr/>
          <p:nvPr/>
        </p:nvSpPr>
        <p:spPr>
          <a:xfrm>
            <a:off x="488739" y="2624990"/>
            <a:ext cx="11214521" cy="3415191"/>
          </a:xfrm>
          <a:prstGeom prst="roundRect">
            <a:avLst>
              <a:gd fmla="val 5383" name="adj"/>
            </a:avLst>
          </a:prstGeom>
          <a:solidFill>
            <a:srgbClr val="EDED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34"/>
          <p:cNvSpPr/>
          <p:nvPr/>
        </p:nvSpPr>
        <p:spPr>
          <a:xfrm>
            <a:off x="6213708" y="3301076"/>
            <a:ext cx="2495346" cy="2259598"/>
          </a:xfrm>
          <a:prstGeom prst="roundRect">
            <a:avLst>
              <a:gd fmla="val 4182" name="adj"/>
            </a:avLst>
          </a:prstGeom>
          <a:solidFill>
            <a:srgbClr val="002B7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34"/>
          <p:cNvSpPr/>
          <p:nvPr/>
        </p:nvSpPr>
        <p:spPr>
          <a:xfrm>
            <a:off x="780228" y="3287630"/>
            <a:ext cx="2495346" cy="2259598"/>
          </a:xfrm>
          <a:prstGeom prst="roundRect">
            <a:avLst>
              <a:gd fmla="val 4182" name="adj"/>
            </a:avLst>
          </a:prstGeom>
          <a:solidFill>
            <a:srgbClr val="002B7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4"/>
          <p:cNvSpPr/>
          <p:nvPr/>
        </p:nvSpPr>
        <p:spPr>
          <a:xfrm>
            <a:off x="3453089" y="3287630"/>
            <a:ext cx="2495346" cy="2259598"/>
          </a:xfrm>
          <a:prstGeom prst="roundRect">
            <a:avLst>
              <a:gd fmla="val 4182" name="adj"/>
            </a:avLst>
          </a:prstGeom>
          <a:solidFill>
            <a:srgbClr val="002B7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34"/>
          <p:cNvSpPr/>
          <p:nvPr/>
        </p:nvSpPr>
        <p:spPr>
          <a:xfrm>
            <a:off x="8892596" y="3287630"/>
            <a:ext cx="2495346" cy="2259598"/>
          </a:xfrm>
          <a:prstGeom prst="roundRect">
            <a:avLst>
              <a:gd fmla="val 4182" name="adj"/>
            </a:avLst>
          </a:prstGeom>
          <a:solidFill>
            <a:srgbClr val="002B7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34"/>
          <p:cNvSpPr txBox="1"/>
          <p:nvPr/>
        </p:nvSpPr>
        <p:spPr>
          <a:xfrm>
            <a:off x="715394" y="1680565"/>
            <a:ext cx="46185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>
                <a:solidFill>
                  <a:schemeClr val="dk1"/>
                </a:solidFill>
              </a:rPr>
              <a:t>Proposal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1" name="Google Shape;231;p34"/>
          <p:cNvGrpSpPr/>
          <p:nvPr/>
        </p:nvGrpSpPr>
        <p:grpSpPr>
          <a:xfrm>
            <a:off x="882325" y="3427681"/>
            <a:ext cx="2374115" cy="1440704"/>
            <a:chOff x="845387" y="3263587"/>
            <a:chExt cx="2374115" cy="1440704"/>
          </a:xfrm>
        </p:grpSpPr>
        <p:sp>
          <p:nvSpPr>
            <p:cNvPr id="232" name="Google Shape;232;p34"/>
            <p:cNvSpPr txBox="1"/>
            <p:nvPr/>
          </p:nvSpPr>
          <p:spPr>
            <a:xfrm>
              <a:off x="1006138" y="3263587"/>
              <a:ext cx="2047889" cy="3692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-US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Reuse Existing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34"/>
            <p:cNvSpPr txBox="1"/>
            <p:nvPr/>
          </p:nvSpPr>
          <p:spPr>
            <a:xfrm>
              <a:off x="845387" y="3765613"/>
              <a:ext cx="2374115" cy="9386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1450" lvl="0" marL="1714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Char char="•"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Mercury Access control boards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0" marL="1714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Char char="•"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Existing camera infrastructure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0" marL="1714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Char char="•"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Existing wireless lock investments where practical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0" marL="1714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Char char="•"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Existing district infrastructure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4" name="Google Shape;234;p34"/>
          <p:cNvGrpSpPr/>
          <p:nvPr/>
        </p:nvGrpSpPr>
        <p:grpSpPr>
          <a:xfrm>
            <a:off x="3455644" y="3427681"/>
            <a:ext cx="2693546" cy="1787725"/>
            <a:chOff x="3475648" y="3188152"/>
            <a:chExt cx="2693546" cy="1787725"/>
          </a:xfrm>
        </p:grpSpPr>
        <p:sp>
          <p:nvSpPr>
            <p:cNvPr id="235" name="Google Shape;235;p34"/>
            <p:cNvSpPr txBox="1"/>
            <p:nvPr/>
          </p:nvSpPr>
          <p:spPr>
            <a:xfrm>
              <a:off x="3475648" y="3188152"/>
              <a:ext cx="2693546" cy="388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714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-US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Strengthen Reliability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34"/>
            <p:cNvSpPr txBox="1"/>
            <p:nvPr/>
          </p:nvSpPr>
          <p:spPr>
            <a:xfrm>
              <a:off x="3583295" y="3698645"/>
              <a:ext cx="2356674" cy="12772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1450" lvl="0" marL="1714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Char char="•"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Address wireless lock communication issues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0" marL="1714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Char char="•"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Improve access control reliability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0" marL="1714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Char char="•"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Upgrade aging video infrastructure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0" marL="1714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Char char="•"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IRP / lockdown capabilities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7" name="Google Shape;237;p34"/>
          <p:cNvGrpSpPr/>
          <p:nvPr/>
        </p:nvGrpSpPr>
        <p:grpSpPr>
          <a:xfrm>
            <a:off x="6345838" y="3427681"/>
            <a:ext cx="2797677" cy="1267775"/>
            <a:chOff x="6343406" y="3194852"/>
            <a:chExt cx="2797677" cy="1267775"/>
          </a:xfrm>
        </p:grpSpPr>
        <p:sp>
          <p:nvSpPr>
            <p:cNvPr id="238" name="Google Shape;238;p34"/>
            <p:cNvSpPr txBox="1"/>
            <p:nvPr/>
          </p:nvSpPr>
          <p:spPr>
            <a:xfrm>
              <a:off x="6389252" y="3194852"/>
              <a:ext cx="2751831" cy="388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714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-US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Service Response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34"/>
            <p:cNvSpPr txBox="1"/>
            <p:nvPr/>
          </p:nvSpPr>
          <p:spPr>
            <a:xfrm>
              <a:off x="6343406" y="3693226"/>
              <a:ext cx="2231086" cy="7694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1450" lvl="0" marL="1714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Char char="•"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Prepare for the Future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0" marL="1714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Char char="•"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Future door additions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0" marL="1714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Char char="•"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Unified video + access platform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0" name="Google Shape;240;p34"/>
          <p:cNvGrpSpPr/>
          <p:nvPr/>
        </p:nvGrpSpPr>
        <p:grpSpPr>
          <a:xfrm>
            <a:off x="9061910" y="3426345"/>
            <a:ext cx="2785746" cy="906240"/>
            <a:chOff x="9025242" y="3209366"/>
            <a:chExt cx="2785746" cy="906240"/>
          </a:xfrm>
        </p:grpSpPr>
        <p:sp>
          <p:nvSpPr>
            <p:cNvPr id="241" name="Google Shape;241;p34"/>
            <p:cNvSpPr txBox="1"/>
            <p:nvPr/>
          </p:nvSpPr>
          <p:spPr>
            <a:xfrm>
              <a:off x="9351813" y="3209366"/>
              <a:ext cx="2459175" cy="388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714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-US" sz="18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Scalability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34"/>
            <p:cNvSpPr txBox="1"/>
            <p:nvPr/>
          </p:nvSpPr>
          <p:spPr>
            <a:xfrm>
              <a:off x="9025242" y="3684759"/>
              <a:ext cx="2231086" cy="4308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-171450" lvl="0" marL="17145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Char char="•"/>
              </a:pPr>
              <a:r>
                <a:rPr b="0" i="0" lang="en-US" sz="1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Long-term support and serviceability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3" name="Google Shape;243;p34"/>
          <p:cNvSpPr txBox="1"/>
          <p:nvPr/>
        </p:nvSpPr>
        <p:spPr>
          <a:xfrm>
            <a:off x="715394" y="1083496"/>
            <a:ext cx="416255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Our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34"/>
          <p:cNvSpPr txBox="1"/>
          <p:nvPr/>
        </p:nvSpPr>
        <p:spPr>
          <a:xfrm>
            <a:off x="7288656" y="1351305"/>
            <a:ext cx="4556209" cy="2769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Advancing reliability through intelligent reuse of existing systems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34"/>
          <p:cNvSpPr/>
          <p:nvPr/>
        </p:nvSpPr>
        <p:spPr>
          <a:xfrm>
            <a:off x="780228" y="2953977"/>
            <a:ext cx="10509967" cy="12895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002B73"/>
              </a:gs>
              <a:gs pos="99000">
                <a:srgbClr val="99CAEA"/>
              </a:gs>
              <a:gs pos="100000">
                <a:srgbClr val="99CAEA"/>
              </a:gs>
            </a:gsLst>
            <a:lin ang="2159399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5"/>
          <p:cNvSpPr/>
          <p:nvPr/>
        </p:nvSpPr>
        <p:spPr>
          <a:xfrm>
            <a:off x="734171" y="4324169"/>
            <a:ext cx="5114080" cy="1467610"/>
          </a:xfrm>
          <a:prstGeom prst="roundRect">
            <a:avLst>
              <a:gd fmla="val 10505" name="adj"/>
            </a:avLst>
          </a:prstGeom>
          <a:gradFill>
            <a:gsLst>
              <a:gs pos="0">
                <a:srgbClr val="00953A"/>
              </a:gs>
              <a:gs pos="28000">
                <a:srgbClr val="00953A"/>
              </a:gs>
              <a:gs pos="99000">
                <a:srgbClr val="41AD49"/>
              </a:gs>
              <a:gs pos="100000">
                <a:srgbClr val="41AD49"/>
              </a:gs>
            </a:gsLst>
            <a:path path="circle">
              <a:fillToRect b="0%" l="100%" r="0%" t="100%"/>
            </a:path>
            <a:tileRect b="-100%" l="0%" r="-100%" t="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hand holding a card to a card reader&#10;&#10;AI-generated content may be incorrect." id="251" name="Google Shape;251;p35"/>
          <p:cNvPicPr preferRelativeResize="0"/>
          <p:nvPr/>
        </p:nvPicPr>
        <p:blipFill rotWithShape="1">
          <a:blip r:embed="rId3">
            <a:alphaModFix/>
          </a:blip>
          <a:srcRect b="0" l="12432" r="11173" t="0"/>
          <a:stretch/>
        </p:blipFill>
        <p:spPr>
          <a:xfrm>
            <a:off x="6008914" y="821639"/>
            <a:ext cx="5695405" cy="4970141"/>
          </a:xfrm>
          <a:prstGeom prst="roundRect">
            <a:avLst>
              <a:gd fmla="val 3344" name="adj"/>
            </a:avLst>
          </a:prstGeom>
          <a:noFill/>
          <a:ln>
            <a:noFill/>
          </a:ln>
        </p:spPr>
      </p:pic>
      <p:pic>
        <p:nvPicPr>
          <p:cNvPr descr="A hand holding a card to a card reader&#10;&#10;AI-generated content may be incorrect." id="252" name="Google Shape;252;p35"/>
          <p:cNvPicPr preferRelativeResize="0"/>
          <p:nvPr/>
        </p:nvPicPr>
        <p:blipFill rotWithShape="1">
          <a:blip r:embed="rId3">
            <a:alphaModFix/>
          </a:blip>
          <a:srcRect b="0" l="12432" r="11173" t="0"/>
          <a:stretch/>
        </p:blipFill>
        <p:spPr>
          <a:xfrm>
            <a:off x="6008914" y="821638"/>
            <a:ext cx="5695405" cy="4970141"/>
          </a:xfrm>
          <a:prstGeom prst="roundRect">
            <a:avLst>
              <a:gd fmla="val 3344" name="adj"/>
            </a:avLst>
          </a:prstGeom>
          <a:noFill/>
          <a:ln>
            <a:noFill/>
          </a:ln>
        </p:spPr>
      </p:pic>
      <p:sp>
        <p:nvSpPr>
          <p:cNvPr id="253" name="Google Shape;253;p35"/>
          <p:cNvSpPr txBox="1"/>
          <p:nvPr/>
        </p:nvSpPr>
        <p:spPr>
          <a:xfrm>
            <a:off x="632389" y="1254777"/>
            <a:ext cx="4362944" cy="83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Access Control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35"/>
          <p:cNvSpPr txBox="1"/>
          <p:nvPr/>
        </p:nvSpPr>
        <p:spPr>
          <a:xfrm>
            <a:off x="632388" y="1865713"/>
            <a:ext cx="54636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>
                <a:solidFill>
                  <a:schemeClr val="dk1"/>
                </a:solidFill>
              </a:rPr>
              <a:t>Conversion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35"/>
          <p:cNvSpPr/>
          <p:nvPr/>
        </p:nvSpPr>
        <p:spPr>
          <a:xfrm>
            <a:off x="734171" y="2826159"/>
            <a:ext cx="5114080" cy="1368560"/>
          </a:xfrm>
          <a:prstGeom prst="roundRect">
            <a:avLst>
              <a:gd fmla="val 10505" name="adj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6" name="Google Shape;256;p35"/>
          <p:cNvGrpSpPr/>
          <p:nvPr/>
        </p:nvGrpSpPr>
        <p:grpSpPr>
          <a:xfrm>
            <a:off x="731168" y="2893743"/>
            <a:ext cx="4662156" cy="921295"/>
            <a:chOff x="794663" y="2994202"/>
            <a:chExt cx="4662156" cy="921295"/>
          </a:xfrm>
        </p:grpSpPr>
        <p:sp>
          <p:nvSpPr>
            <p:cNvPr id="257" name="Google Shape;257;p35"/>
            <p:cNvSpPr txBox="1"/>
            <p:nvPr/>
          </p:nvSpPr>
          <p:spPr>
            <a:xfrm>
              <a:off x="1252593" y="3407706"/>
              <a:ext cx="4204226" cy="507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    Reusing existing Mercury boards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r>
                <a:rPr b="0" i="0" lang="en-US" sz="3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b="0" i="0" sz="3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    Leveraging existing wiring and infrastructure</a:t>
              </a:r>
              <a:endParaRPr b="0" i="0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35"/>
            <p:cNvSpPr txBox="1"/>
            <p:nvPr/>
          </p:nvSpPr>
          <p:spPr>
            <a:xfrm>
              <a:off x="794663" y="2994202"/>
              <a:ext cx="4007147" cy="3228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714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Smarter Access Without Rip-and-Replace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9" name="Google Shape;259;p35"/>
          <p:cNvGrpSpPr/>
          <p:nvPr/>
        </p:nvGrpSpPr>
        <p:grpSpPr>
          <a:xfrm>
            <a:off x="818253" y="4453837"/>
            <a:ext cx="4575072" cy="897892"/>
            <a:chOff x="651339" y="4713448"/>
            <a:chExt cx="4575072" cy="897892"/>
          </a:xfrm>
        </p:grpSpPr>
        <p:sp>
          <p:nvSpPr>
            <p:cNvPr id="260" name="Google Shape;260;p35"/>
            <p:cNvSpPr txBox="1"/>
            <p:nvPr/>
          </p:nvSpPr>
          <p:spPr>
            <a:xfrm>
              <a:off x="1022185" y="5103549"/>
              <a:ext cx="4204226" cy="5077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    Upgrading system intelligence and usability   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"/>
                <a:buFont typeface="Arial"/>
                <a:buNone/>
              </a:pPr>
              <a:r>
                <a:t/>
              </a:r>
              <a:endParaRPr b="0" i="0" sz="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    Strengthening reliability and control across all facilities</a:t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35"/>
            <p:cNvSpPr txBox="1"/>
            <p:nvPr/>
          </p:nvSpPr>
          <p:spPr>
            <a:xfrm>
              <a:off x="651339" y="4713448"/>
              <a:ext cx="3657277" cy="3228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714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System Enhancements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2" name="Google Shape;262;p35"/>
          <p:cNvSpPr/>
          <p:nvPr/>
        </p:nvSpPr>
        <p:spPr>
          <a:xfrm>
            <a:off x="9167802" y="4762500"/>
            <a:ext cx="2536517" cy="1181100"/>
          </a:xfrm>
          <a:prstGeom prst="roundRect">
            <a:avLst>
              <a:gd fmla="val 11207" name="adj"/>
            </a:avLst>
          </a:prstGeom>
          <a:gradFill>
            <a:gsLst>
              <a:gs pos="0">
                <a:srgbClr val="00953A"/>
              </a:gs>
              <a:gs pos="28000">
                <a:srgbClr val="00953A"/>
              </a:gs>
              <a:gs pos="99000">
                <a:srgbClr val="41AD49"/>
              </a:gs>
              <a:gs pos="100000">
                <a:srgbClr val="41AD49"/>
              </a:gs>
            </a:gsLst>
            <a:path path="circle">
              <a:fillToRect b="0%" l="100%" r="0%" t="100%"/>
            </a:path>
            <a:tileRect b="-100%" l="0%" r="-100%" t="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3" name="Google Shape;263;p35"/>
          <p:cNvGrpSpPr/>
          <p:nvPr/>
        </p:nvGrpSpPr>
        <p:grpSpPr>
          <a:xfrm>
            <a:off x="9305855" y="4880180"/>
            <a:ext cx="2608751" cy="935786"/>
            <a:chOff x="9328840" y="4888492"/>
            <a:chExt cx="2608751" cy="822588"/>
          </a:xfrm>
        </p:grpSpPr>
        <p:sp>
          <p:nvSpPr>
            <p:cNvPr id="264" name="Google Shape;264;p35"/>
            <p:cNvSpPr txBox="1"/>
            <p:nvPr/>
          </p:nvSpPr>
          <p:spPr>
            <a:xfrm>
              <a:off x="9328840" y="4888492"/>
              <a:ext cx="1895937" cy="2837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714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Key Outcomes</a:t>
              </a:r>
              <a:endParaRPr b="1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35"/>
            <p:cNvSpPr txBox="1"/>
            <p:nvPr/>
          </p:nvSpPr>
          <p:spPr>
            <a:xfrm>
              <a:off x="9328840" y="5142969"/>
              <a:ext cx="2608751" cy="5681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       Faster deployment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       Reduced disruption</a:t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       Improved system stability</a:t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" name="Google Shape;270;p36"/>
          <p:cNvGrpSpPr/>
          <p:nvPr/>
        </p:nvGrpSpPr>
        <p:grpSpPr>
          <a:xfrm>
            <a:off x="1532890" y="1157041"/>
            <a:ext cx="9126219" cy="4543918"/>
            <a:chOff x="1532891" y="952500"/>
            <a:chExt cx="9126219" cy="4543918"/>
          </a:xfrm>
        </p:grpSpPr>
        <p:sp>
          <p:nvSpPr>
            <p:cNvPr id="271" name="Google Shape;271;p36"/>
            <p:cNvSpPr/>
            <p:nvPr/>
          </p:nvSpPr>
          <p:spPr>
            <a:xfrm>
              <a:off x="7708404" y="2110167"/>
              <a:ext cx="2950706" cy="1625648"/>
            </a:xfrm>
            <a:prstGeom prst="roundRect">
              <a:avLst>
                <a:gd fmla="val 7828" name="adj"/>
              </a:avLst>
            </a:prstGeom>
            <a:solidFill>
              <a:srgbClr val="00953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953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36"/>
            <p:cNvSpPr/>
            <p:nvPr/>
          </p:nvSpPr>
          <p:spPr>
            <a:xfrm>
              <a:off x="4620647" y="2110167"/>
              <a:ext cx="2950706" cy="1625648"/>
            </a:xfrm>
            <a:prstGeom prst="roundRect">
              <a:avLst>
                <a:gd fmla="val 7828" name="adj"/>
              </a:avLst>
            </a:prstGeom>
            <a:solidFill>
              <a:srgbClr val="1F38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36"/>
            <p:cNvSpPr/>
            <p:nvPr/>
          </p:nvSpPr>
          <p:spPr>
            <a:xfrm>
              <a:off x="1532891" y="2110167"/>
              <a:ext cx="2950706" cy="1625648"/>
            </a:xfrm>
            <a:prstGeom prst="roundRect">
              <a:avLst>
                <a:gd fmla="val 7828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36"/>
            <p:cNvSpPr txBox="1"/>
            <p:nvPr/>
          </p:nvSpPr>
          <p:spPr>
            <a:xfrm>
              <a:off x="1905278" y="2564162"/>
              <a:ext cx="2205932" cy="7078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-US" sz="20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Better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-US" sz="20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Reliability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5" name="Google Shape;275;p36"/>
            <p:cNvGrpSpPr/>
            <p:nvPr/>
          </p:nvGrpSpPr>
          <p:grpSpPr>
            <a:xfrm>
              <a:off x="2640081" y="952500"/>
              <a:ext cx="6911838" cy="830998"/>
              <a:chOff x="2435362" y="1186451"/>
              <a:chExt cx="6911838" cy="830998"/>
            </a:xfrm>
          </p:grpSpPr>
          <p:sp>
            <p:nvSpPr>
              <p:cNvPr id="276" name="Google Shape;276;p36"/>
              <p:cNvSpPr txBox="1"/>
              <p:nvPr/>
            </p:nvSpPr>
            <p:spPr>
              <a:xfrm>
                <a:off x="2435362" y="1186452"/>
                <a:ext cx="464421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800"/>
                  <a:buFont typeface="Arial"/>
                  <a:buNone/>
                </a:pPr>
                <a:r>
                  <a:rPr b="0" i="0" lang="en-US" sz="48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What Liberty</a:t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" name="Google Shape;277;p36"/>
              <p:cNvSpPr txBox="1"/>
              <p:nvPr/>
            </p:nvSpPr>
            <p:spPr>
              <a:xfrm>
                <a:off x="6014900" y="1186451"/>
                <a:ext cx="333230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800"/>
                  <a:buFont typeface="Arial"/>
                  <a:buNone/>
                </a:pPr>
                <a:r>
                  <a:rPr b="0" i="0" lang="en-US" sz="48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CSD Gains</a:t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8" name="Google Shape;278;p36"/>
            <p:cNvSpPr/>
            <p:nvPr/>
          </p:nvSpPr>
          <p:spPr>
            <a:xfrm>
              <a:off x="7708404" y="3870770"/>
              <a:ext cx="2950706" cy="1625648"/>
            </a:xfrm>
            <a:prstGeom prst="roundRect">
              <a:avLst>
                <a:gd fmla="val 7828" name="adj"/>
              </a:avLst>
            </a:prstGeom>
            <a:solidFill>
              <a:srgbClr val="00953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953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36"/>
            <p:cNvSpPr/>
            <p:nvPr/>
          </p:nvSpPr>
          <p:spPr>
            <a:xfrm>
              <a:off x="4620647" y="3870770"/>
              <a:ext cx="2950706" cy="1625648"/>
            </a:xfrm>
            <a:prstGeom prst="roundRect">
              <a:avLst>
                <a:gd fmla="val 7828" name="adj"/>
              </a:avLst>
            </a:prstGeom>
            <a:solidFill>
              <a:srgbClr val="1F38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36"/>
            <p:cNvSpPr/>
            <p:nvPr/>
          </p:nvSpPr>
          <p:spPr>
            <a:xfrm>
              <a:off x="1532891" y="3870770"/>
              <a:ext cx="2950706" cy="1625648"/>
            </a:xfrm>
            <a:prstGeom prst="roundRect">
              <a:avLst>
                <a:gd fmla="val 7828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1" name="Google Shape;281;p36"/>
          <p:cNvSpPr txBox="1"/>
          <p:nvPr/>
        </p:nvSpPr>
        <p:spPr>
          <a:xfrm>
            <a:off x="4993033" y="2775200"/>
            <a:ext cx="2205932" cy="707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Better</a:t>
            </a:r>
            <a:endParaRPr b="1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Visibility</a:t>
            </a:r>
            <a:endParaRPr b="1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36"/>
          <p:cNvSpPr txBox="1"/>
          <p:nvPr/>
        </p:nvSpPr>
        <p:spPr>
          <a:xfrm>
            <a:off x="7826069" y="2768703"/>
            <a:ext cx="2715371" cy="707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Better Lockdown Integration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36"/>
          <p:cNvSpPr txBox="1"/>
          <p:nvPr/>
        </p:nvSpPr>
        <p:spPr>
          <a:xfrm>
            <a:off x="8080789" y="4564990"/>
            <a:ext cx="2205932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Foundation for Future Expansion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36"/>
          <p:cNvSpPr txBox="1"/>
          <p:nvPr/>
        </p:nvSpPr>
        <p:spPr>
          <a:xfrm>
            <a:off x="4993033" y="4534212"/>
            <a:ext cx="2205932" cy="707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Faster Issue Resolution</a:t>
            </a:r>
            <a:endParaRPr b="1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36"/>
          <p:cNvSpPr txBox="1"/>
          <p:nvPr/>
        </p:nvSpPr>
        <p:spPr>
          <a:xfrm>
            <a:off x="1650558" y="4534212"/>
            <a:ext cx="2715370" cy="707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Better Management Tools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7"/>
          <p:cNvSpPr/>
          <p:nvPr/>
        </p:nvSpPr>
        <p:spPr>
          <a:xfrm>
            <a:off x="5019846" y="3639774"/>
            <a:ext cx="2495346" cy="2259598"/>
          </a:xfrm>
          <a:prstGeom prst="roundRect">
            <a:avLst>
              <a:gd fmla="val 4182" name="adj"/>
            </a:avLst>
          </a:prstGeom>
          <a:gradFill>
            <a:gsLst>
              <a:gs pos="0">
                <a:srgbClr val="002B73"/>
              </a:gs>
              <a:gs pos="64000">
                <a:srgbClr val="002B73"/>
              </a:gs>
              <a:gs pos="100000">
                <a:srgbClr val="99CAEA"/>
              </a:gs>
            </a:gsLst>
            <a:lin ang="189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37"/>
          <p:cNvSpPr/>
          <p:nvPr/>
        </p:nvSpPr>
        <p:spPr>
          <a:xfrm>
            <a:off x="2306575" y="1238948"/>
            <a:ext cx="2495346" cy="2259598"/>
          </a:xfrm>
          <a:prstGeom prst="roundRect">
            <a:avLst>
              <a:gd fmla="val 4182" name="adj"/>
            </a:avLst>
          </a:prstGeom>
          <a:gradFill>
            <a:gsLst>
              <a:gs pos="0">
                <a:srgbClr val="002B73"/>
              </a:gs>
              <a:gs pos="64000">
                <a:srgbClr val="002B73"/>
              </a:gs>
              <a:gs pos="100000">
                <a:srgbClr val="99CAEA"/>
              </a:gs>
            </a:gsLst>
            <a:lin ang="189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37"/>
          <p:cNvSpPr txBox="1"/>
          <p:nvPr/>
        </p:nvSpPr>
        <p:spPr>
          <a:xfrm>
            <a:off x="7782477" y="2158342"/>
            <a:ext cx="46443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>
                <a:solidFill>
                  <a:schemeClr val="dk1"/>
                </a:solidFill>
              </a:rPr>
              <a:t>Upgrade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7782477" y="1494698"/>
            <a:ext cx="464421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Video System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37"/>
          <p:cNvSpPr/>
          <p:nvPr/>
        </p:nvSpPr>
        <p:spPr>
          <a:xfrm>
            <a:off x="5023315" y="1223487"/>
            <a:ext cx="2495346" cy="2259598"/>
          </a:xfrm>
          <a:prstGeom prst="roundRect">
            <a:avLst>
              <a:gd fmla="val 4182" name="adj"/>
            </a:avLst>
          </a:prstGeom>
          <a:gradFill>
            <a:gsLst>
              <a:gs pos="0">
                <a:srgbClr val="002B73"/>
              </a:gs>
              <a:gs pos="64000">
                <a:srgbClr val="002B73"/>
              </a:gs>
              <a:gs pos="100000">
                <a:srgbClr val="99CAEA"/>
              </a:gs>
            </a:gsLst>
            <a:lin ang="189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37"/>
          <p:cNvSpPr txBox="1"/>
          <p:nvPr/>
        </p:nvSpPr>
        <p:spPr>
          <a:xfrm>
            <a:off x="2472443" y="2381348"/>
            <a:ext cx="2141889" cy="3228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Reuse Existing Assets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37"/>
          <p:cNvSpPr txBox="1"/>
          <p:nvPr/>
        </p:nvSpPr>
        <p:spPr>
          <a:xfrm>
            <a:off x="2481602" y="2864630"/>
            <a:ext cx="2231086" cy="461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Reduce costs and maximize current investments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37"/>
          <p:cNvSpPr txBox="1"/>
          <p:nvPr/>
        </p:nvSpPr>
        <p:spPr>
          <a:xfrm>
            <a:off x="5151976" y="2381348"/>
            <a:ext cx="1859879" cy="3228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Performance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37"/>
          <p:cNvSpPr txBox="1"/>
          <p:nvPr/>
        </p:nvSpPr>
        <p:spPr>
          <a:xfrm>
            <a:off x="5151976" y="2864630"/>
            <a:ext cx="2231086" cy="461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Replacing aging and underperforming servers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37"/>
          <p:cNvSpPr/>
          <p:nvPr/>
        </p:nvSpPr>
        <p:spPr>
          <a:xfrm>
            <a:off x="2306575" y="3661887"/>
            <a:ext cx="2495346" cy="2259598"/>
          </a:xfrm>
          <a:prstGeom prst="roundRect">
            <a:avLst>
              <a:gd fmla="val 4182" name="adj"/>
            </a:avLst>
          </a:prstGeom>
          <a:gradFill>
            <a:gsLst>
              <a:gs pos="0">
                <a:srgbClr val="002B73"/>
              </a:gs>
              <a:gs pos="64000">
                <a:srgbClr val="002B73"/>
              </a:gs>
              <a:gs pos="100000">
                <a:srgbClr val="99CAEA"/>
              </a:gs>
            </a:gsLst>
            <a:lin ang="189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37"/>
          <p:cNvSpPr txBox="1"/>
          <p:nvPr/>
        </p:nvSpPr>
        <p:spPr>
          <a:xfrm>
            <a:off x="2472443" y="4794778"/>
            <a:ext cx="1822337" cy="3228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Reliability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37"/>
          <p:cNvSpPr txBox="1"/>
          <p:nvPr/>
        </p:nvSpPr>
        <p:spPr>
          <a:xfrm>
            <a:off x="2478606" y="5237077"/>
            <a:ext cx="2135727" cy="461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Better system performance and storage reliability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37"/>
          <p:cNvSpPr txBox="1"/>
          <p:nvPr/>
        </p:nvSpPr>
        <p:spPr>
          <a:xfrm>
            <a:off x="5151976" y="4794778"/>
            <a:ext cx="1790210" cy="3228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Scalable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37"/>
          <p:cNvSpPr txBox="1"/>
          <p:nvPr/>
        </p:nvSpPr>
        <p:spPr>
          <a:xfrm>
            <a:off x="5151976" y="5237077"/>
            <a:ext cx="2231086" cy="461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Positioning for future expansion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37"/>
          <p:cNvSpPr txBox="1"/>
          <p:nvPr/>
        </p:nvSpPr>
        <p:spPr>
          <a:xfrm>
            <a:off x="7816345" y="4940876"/>
            <a:ext cx="4003123" cy="830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This initiative upgrades backend infrastructure to improve performance, reliability, and storage stability, while protecting existing investments. It also creates a scalable foundation for future camera expansion.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37"/>
          <p:cNvSpPr/>
          <p:nvPr/>
        </p:nvSpPr>
        <p:spPr>
          <a:xfrm>
            <a:off x="7859171" y="4649415"/>
            <a:ext cx="2080645" cy="270496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002B73"/>
              </a:gs>
              <a:gs pos="64000">
                <a:srgbClr val="002B73"/>
              </a:gs>
              <a:gs pos="100000">
                <a:srgbClr val="99CAEA"/>
              </a:gs>
            </a:gsLst>
            <a:lin ang="189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37"/>
          <p:cNvSpPr txBox="1"/>
          <p:nvPr/>
        </p:nvSpPr>
        <p:spPr>
          <a:xfrm>
            <a:off x="8049102" y="4607883"/>
            <a:ext cx="2231224" cy="3233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Modernization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7" name="Google Shape;307;p37"/>
          <p:cNvGrpSpPr/>
          <p:nvPr/>
        </p:nvGrpSpPr>
        <p:grpSpPr>
          <a:xfrm>
            <a:off x="7891621" y="4691878"/>
            <a:ext cx="189372" cy="189372"/>
            <a:chOff x="937893" y="1834769"/>
            <a:chExt cx="189372" cy="189372"/>
          </a:xfrm>
        </p:grpSpPr>
        <p:sp>
          <p:nvSpPr>
            <p:cNvPr id="308" name="Google Shape;308;p37"/>
            <p:cNvSpPr/>
            <p:nvPr/>
          </p:nvSpPr>
          <p:spPr>
            <a:xfrm>
              <a:off x="937893" y="1834769"/>
              <a:ext cx="189372" cy="189372"/>
            </a:xfrm>
            <a:prstGeom prst="ellipse">
              <a:avLst/>
            </a:prstGeom>
            <a:gradFill>
              <a:gsLst>
                <a:gs pos="0">
                  <a:srgbClr val="002B73"/>
                </a:gs>
                <a:gs pos="37000">
                  <a:srgbClr val="002B73"/>
                </a:gs>
                <a:gs pos="100000">
                  <a:srgbClr val="99CAEA"/>
                </a:gs>
              </a:gsLst>
              <a:lin ang="81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37"/>
            <p:cNvSpPr/>
            <p:nvPr/>
          </p:nvSpPr>
          <p:spPr>
            <a:xfrm>
              <a:off x="996203" y="1891177"/>
              <a:ext cx="72753" cy="72753"/>
            </a:xfrm>
            <a:custGeom>
              <a:rect b="b" l="l" r="r" t="t"/>
              <a:pathLst>
                <a:path extrusionOk="0" h="267843" w="267843">
                  <a:moveTo>
                    <a:pt x="61532" y="0"/>
                  </a:moveTo>
                  <a:lnTo>
                    <a:pt x="61532" y="28575"/>
                  </a:lnTo>
                  <a:lnTo>
                    <a:pt x="219075" y="28575"/>
                  </a:lnTo>
                  <a:lnTo>
                    <a:pt x="0" y="247650"/>
                  </a:lnTo>
                  <a:lnTo>
                    <a:pt x="20193" y="267843"/>
                  </a:lnTo>
                  <a:lnTo>
                    <a:pt x="239268" y="48768"/>
                  </a:lnTo>
                  <a:lnTo>
                    <a:pt x="239268" y="204788"/>
                  </a:lnTo>
                  <a:lnTo>
                    <a:pt x="267843" y="204788"/>
                  </a:lnTo>
                  <a:lnTo>
                    <a:pt x="267843" y="0"/>
                  </a:lnTo>
                  <a:lnTo>
                    <a:pt x="6153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0" name="Google Shape;310;p37"/>
          <p:cNvSpPr/>
          <p:nvPr/>
        </p:nvSpPr>
        <p:spPr>
          <a:xfrm>
            <a:off x="-324370" y="1223487"/>
            <a:ext cx="2495346" cy="4697998"/>
          </a:xfrm>
          <a:prstGeom prst="roundRect">
            <a:avLst>
              <a:gd fmla="val 4182" name="adj"/>
            </a:avLst>
          </a:prstGeom>
          <a:solidFill>
            <a:schemeClr val="accent3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37"/>
          <p:cNvSpPr txBox="1"/>
          <p:nvPr/>
        </p:nvSpPr>
        <p:spPr>
          <a:xfrm>
            <a:off x="-603257" y="3065751"/>
            <a:ext cx="3293568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Image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building with security cameras&#10;&#10;AI-generated content may be incorrect." id="312" name="Google Shape;312;p37"/>
          <p:cNvPicPr preferRelativeResize="0"/>
          <p:nvPr/>
        </p:nvPicPr>
        <p:blipFill rotWithShape="1">
          <a:blip r:embed="rId3">
            <a:alphaModFix/>
          </a:blip>
          <a:srcRect b="0" l="24612" r="45511" t="0"/>
          <a:stretch/>
        </p:blipFill>
        <p:spPr>
          <a:xfrm>
            <a:off x="-332495" y="1223487"/>
            <a:ext cx="2495346" cy="4697998"/>
          </a:xfrm>
          <a:prstGeom prst="roundRect">
            <a:avLst>
              <a:gd fmla="val 270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" name="Google Shape;317;p38"/>
          <p:cNvGrpSpPr/>
          <p:nvPr/>
        </p:nvGrpSpPr>
        <p:grpSpPr>
          <a:xfrm>
            <a:off x="1532890" y="1157041"/>
            <a:ext cx="9126219" cy="4543918"/>
            <a:chOff x="1532891" y="952500"/>
            <a:chExt cx="9126219" cy="4543918"/>
          </a:xfrm>
        </p:grpSpPr>
        <p:sp>
          <p:nvSpPr>
            <p:cNvPr id="318" name="Google Shape;318;p38"/>
            <p:cNvSpPr/>
            <p:nvPr/>
          </p:nvSpPr>
          <p:spPr>
            <a:xfrm>
              <a:off x="7708404" y="2110167"/>
              <a:ext cx="2950706" cy="1625648"/>
            </a:xfrm>
            <a:prstGeom prst="roundRect">
              <a:avLst>
                <a:gd fmla="val 7828" name="adj"/>
              </a:avLst>
            </a:prstGeom>
            <a:solidFill>
              <a:srgbClr val="00953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953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38"/>
            <p:cNvSpPr/>
            <p:nvPr/>
          </p:nvSpPr>
          <p:spPr>
            <a:xfrm>
              <a:off x="4620647" y="2110167"/>
              <a:ext cx="2950706" cy="1625648"/>
            </a:xfrm>
            <a:prstGeom prst="roundRect">
              <a:avLst>
                <a:gd fmla="val 7828" name="adj"/>
              </a:avLst>
            </a:prstGeom>
            <a:solidFill>
              <a:srgbClr val="1F38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38"/>
            <p:cNvSpPr/>
            <p:nvPr/>
          </p:nvSpPr>
          <p:spPr>
            <a:xfrm>
              <a:off x="1532891" y="2110167"/>
              <a:ext cx="2950706" cy="1625648"/>
            </a:xfrm>
            <a:prstGeom prst="roundRect">
              <a:avLst>
                <a:gd fmla="val 7828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38"/>
            <p:cNvSpPr txBox="1"/>
            <p:nvPr/>
          </p:nvSpPr>
          <p:spPr>
            <a:xfrm>
              <a:off x="1905278" y="2564162"/>
              <a:ext cx="2205932" cy="7078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-US" sz="20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Protect Existing Investments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2" name="Google Shape;322;p38"/>
            <p:cNvGrpSpPr/>
            <p:nvPr/>
          </p:nvGrpSpPr>
          <p:grpSpPr>
            <a:xfrm>
              <a:off x="2640081" y="952500"/>
              <a:ext cx="6911838" cy="830998"/>
              <a:chOff x="2435362" y="1186451"/>
              <a:chExt cx="6911838" cy="830998"/>
            </a:xfrm>
          </p:grpSpPr>
          <p:sp>
            <p:nvSpPr>
              <p:cNvPr id="323" name="Google Shape;323;p38"/>
              <p:cNvSpPr txBox="1"/>
              <p:nvPr/>
            </p:nvSpPr>
            <p:spPr>
              <a:xfrm>
                <a:off x="2435362" y="1186452"/>
                <a:ext cx="464421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800"/>
                  <a:buFont typeface="Arial"/>
                  <a:buNone/>
                </a:pPr>
                <a:r>
                  <a:rPr b="0" i="0" lang="en-US" sz="48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What Liberty</a:t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38"/>
              <p:cNvSpPr txBox="1"/>
              <p:nvPr/>
            </p:nvSpPr>
            <p:spPr>
              <a:xfrm>
                <a:off x="6014900" y="1186451"/>
                <a:ext cx="333230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800"/>
                  <a:buFont typeface="Arial"/>
                  <a:buNone/>
                </a:pPr>
                <a:r>
                  <a:rPr b="0" i="0" lang="en-US" sz="48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CSD Gains</a:t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5" name="Google Shape;325;p38"/>
            <p:cNvSpPr/>
            <p:nvPr/>
          </p:nvSpPr>
          <p:spPr>
            <a:xfrm>
              <a:off x="7708404" y="3870770"/>
              <a:ext cx="2950706" cy="1625648"/>
            </a:xfrm>
            <a:prstGeom prst="roundRect">
              <a:avLst>
                <a:gd fmla="val 7828" name="adj"/>
              </a:avLst>
            </a:prstGeom>
            <a:solidFill>
              <a:srgbClr val="00953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953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38"/>
            <p:cNvSpPr/>
            <p:nvPr/>
          </p:nvSpPr>
          <p:spPr>
            <a:xfrm>
              <a:off x="4620647" y="3870770"/>
              <a:ext cx="2950706" cy="1625648"/>
            </a:xfrm>
            <a:prstGeom prst="roundRect">
              <a:avLst>
                <a:gd fmla="val 7828" name="adj"/>
              </a:avLst>
            </a:prstGeom>
            <a:solidFill>
              <a:srgbClr val="1F386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38"/>
            <p:cNvSpPr/>
            <p:nvPr/>
          </p:nvSpPr>
          <p:spPr>
            <a:xfrm>
              <a:off x="1532891" y="3870770"/>
              <a:ext cx="2950706" cy="1625648"/>
            </a:xfrm>
            <a:prstGeom prst="roundRect">
              <a:avLst>
                <a:gd fmla="val 7828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8" name="Google Shape;328;p38"/>
          <p:cNvSpPr txBox="1"/>
          <p:nvPr/>
        </p:nvSpPr>
        <p:spPr>
          <a:xfrm>
            <a:off x="4679480" y="2784092"/>
            <a:ext cx="2833037" cy="707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Upgrade the backend Infrastructure</a:t>
            </a:r>
            <a:endParaRPr b="1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38"/>
          <p:cNvSpPr txBox="1"/>
          <p:nvPr/>
        </p:nvSpPr>
        <p:spPr>
          <a:xfrm>
            <a:off x="7826069" y="2768703"/>
            <a:ext cx="2715371" cy="707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Improve Performance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38"/>
          <p:cNvSpPr txBox="1"/>
          <p:nvPr/>
        </p:nvSpPr>
        <p:spPr>
          <a:xfrm>
            <a:off x="8080789" y="4564990"/>
            <a:ext cx="2205932" cy="64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Foundation for Future Expansion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38"/>
          <p:cNvSpPr txBox="1"/>
          <p:nvPr/>
        </p:nvSpPr>
        <p:spPr>
          <a:xfrm>
            <a:off x="4993033" y="4534212"/>
            <a:ext cx="2205932" cy="707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Increase Storage Stability</a:t>
            </a:r>
            <a:endParaRPr b="1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38"/>
          <p:cNvSpPr txBox="1"/>
          <p:nvPr/>
        </p:nvSpPr>
        <p:spPr>
          <a:xfrm>
            <a:off x="1650558" y="4534212"/>
            <a:ext cx="2715370" cy="707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Improve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Reliability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9"/>
          <p:cNvSpPr txBox="1"/>
          <p:nvPr/>
        </p:nvSpPr>
        <p:spPr>
          <a:xfrm>
            <a:off x="7547798" y="1383223"/>
            <a:ext cx="46443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Lockdown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39"/>
          <p:cNvSpPr txBox="1"/>
          <p:nvPr/>
        </p:nvSpPr>
        <p:spPr>
          <a:xfrm>
            <a:off x="7547798" y="1936379"/>
            <a:ext cx="46443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>
                <a:solidFill>
                  <a:schemeClr val="dk1"/>
                </a:solidFill>
              </a:rPr>
              <a:t>Upgrade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39"/>
          <p:cNvSpPr txBox="1"/>
          <p:nvPr/>
        </p:nvSpPr>
        <p:spPr>
          <a:xfrm>
            <a:off x="7601923" y="2659708"/>
            <a:ext cx="4313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Delivers a streamlined, facility-wide lockdown approach that improves speed, consistency, and strengthens reliability.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39"/>
          <p:cNvSpPr/>
          <p:nvPr/>
        </p:nvSpPr>
        <p:spPr>
          <a:xfrm>
            <a:off x="7708405" y="3715809"/>
            <a:ext cx="2950800" cy="2222400"/>
          </a:xfrm>
          <a:prstGeom prst="roundRect">
            <a:avLst>
              <a:gd fmla="val 7828" name="adj"/>
            </a:avLst>
          </a:prstGeom>
          <a:solidFill>
            <a:srgbClr val="F4802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39"/>
          <p:cNvSpPr txBox="1"/>
          <p:nvPr/>
        </p:nvSpPr>
        <p:spPr>
          <a:xfrm>
            <a:off x="7940723" y="3925277"/>
            <a:ext cx="435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39"/>
          <p:cNvSpPr txBox="1"/>
          <p:nvPr/>
        </p:nvSpPr>
        <p:spPr>
          <a:xfrm>
            <a:off x="7940723" y="4235198"/>
            <a:ext cx="2052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Best Practices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39"/>
          <p:cNvSpPr txBox="1"/>
          <p:nvPr/>
        </p:nvSpPr>
        <p:spPr>
          <a:xfrm>
            <a:off x="7940723" y="5067924"/>
            <a:ext cx="2343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E7E6E6"/>
                </a:solidFill>
                <a:latin typeface="Arial"/>
                <a:ea typeface="Arial"/>
                <a:cs typeface="Arial"/>
                <a:sym typeface="Arial"/>
              </a:rPr>
              <a:t>The Incident Response Panel (IRP) reflects years of K-12 best practices.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39"/>
          <p:cNvSpPr/>
          <p:nvPr/>
        </p:nvSpPr>
        <p:spPr>
          <a:xfrm>
            <a:off x="4620648" y="3715809"/>
            <a:ext cx="2950800" cy="2222400"/>
          </a:xfrm>
          <a:prstGeom prst="roundRect">
            <a:avLst>
              <a:gd fmla="val 7828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39"/>
          <p:cNvSpPr txBox="1"/>
          <p:nvPr/>
        </p:nvSpPr>
        <p:spPr>
          <a:xfrm>
            <a:off x="4852966" y="3925277"/>
            <a:ext cx="435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0" i="0" sz="14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39"/>
          <p:cNvSpPr txBox="1"/>
          <p:nvPr/>
        </p:nvSpPr>
        <p:spPr>
          <a:xfrm>
            <a:off x="4852966" y="4235198"/>
            <a:ext cx="1927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Reliable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39"/>
          <p:cNvSpPr txBox="1"/>
          <p:nvPr/>
        </p:nvSpPr>
        <p:spPr>
          <a:xfrm>
            <a:off x="4852966" y="5067924"/>
            <a:ext cx="2569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The hardwired buttons are continuously monitored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39"/>
          <p:cNvSpPr/>
          <p:nvPr/>
        </p:nvSpPr>
        <p:spPr>
          <a:xfrm>
            <a:off x="1532892" y="3715809"/>
            <a:ext cx="2950800" cy="2222400"/>
          </a:xfrm>
          <a:prstGeom prst="roundRect">
            <a:avLst>
              <a:gd fmla="val 7828" name="adj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39"/>
          <p:cNvSpPr txBox="1"/>
          <p:nvPr/>
        </p:nvSpPr>
        <p:spPr>
          <a:xfrm>
            <a:off x="1765209" y="3925277"/>
            <a:ext cx="435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0" i="0" sz="14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39"/>
          <p:cNvSpPr txBox="1"/>
          <p:nvPr/>
        </p:nvSpPr>
        <p:spPr>
          <a:xfrm>
            <a:off x="1765209" y="4235198"/>
            <a:ext cx="1927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</a:t>
            </a:r>
            <a:endParaRPr b="1" i="0" sz="1400" u="none" cap="none" strike="noStrike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39"/>
          <p:cNvSpPr txBox="1"/>
          <p:nvPr/>
        </p:nvSpPr>
        <p:spPr>
          <a:xfrm>
            <a:off x="1765209" y="5067924"/>
            <a:ext cx="2569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Engineered for high-stress use when fine motor skills decline.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39"/>
          <p:cNvSpPr txBox="1"/>
          <p:nvPr/>
        </p:nvSpPr>
        <p:spPr>
          <a:xfrm>
            <a:off x="1998278" y="1941418"/>
            <a:ext cx="3293568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n-US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Image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lockdown button on a wall&#10;&#10;AI-generated content may be incorrect." id="353" name="Google Shape;353;p39"/>
          <p:cNvPicPr preferRelativeResize="0"/>
          <p:nvPr/>
        </p:nvPicPr>
        <p:blipFill rotWithShape="1">
          <a:blip r:embed="rId3">
            <a:alphaModFix/>
          </a:blip>
          <a:srcRect b="35191" l="547" r="11800" t="22687"/>
          <a:stretch/>
        </p:blipFill>
        <p:spPr>
          <a:xfrm>
            <a:off x="758612" y="1175704"/>
            <a:ext cx="6637200" cy="2239800"/>
          </a:xfrm>
          <a:prstGeom prst="roundRect">
            <a:avLst>
              <a:gd fmla="val 7366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" name="Google Shape;358;p40"/>
          <p:cNvGrpSpPr/>
          <p:nvPr/>
        </p:nvGrpSpPr>
        <p:grpSpPr>
          <a:xfrm>
            <a:off x="1532890" y="1157041"/>
            <a:ext cx="9126219" cy="4543918"/>
            <a:chOff x="1532891" y="952500"/>
            <a:chExt cx="9126219" cy="4543918"/>
          </a:xfrm>
        </p:grpSpPr>
        <p:sp>
          <p:nvSpPr>
            <p:cNvPr id="359" name="Google Shape;359;p40"/>
            <p:cNvSpPr/>
            <p:nvPr/>
          </p:nvSpPr>
          <p:spPr>
            <a:xfrm>
              <a:off x="7708404" y="2110167"/>
              <a:ext cx="2950706" cy="1625648"/>
            </a:xfrm>
            <a:prstGeom prst="roundRect">
              <a:avLst>
                <a:gd fmla="val 7828" name="adj"/>
              </a:avLst>
            </a:prstGeom>
            <a:solidFill>
              <a:srgbClr val="F5802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5802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4620647" y="2110167"/>
              <a:ext cx="2950706" cy="1625648"/>
            </a:xfrm>
            <a:prstGeom prst="roundRect">
              <a:avLst>
                <a:gd fmla="val 7828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40"/>
            <p:cNvSpPr/>
            <p:nvPr/>
          </p:nvSpPr>
          <p:spPr>
            <a:xfrm>
              <a:off x="1532891" y="2110167"/>
              <a:ext cx="2950706" cy="1625648"/>
            </a:xfrm>
            <a:prstGeom prst="roundRect">
              <a:avLst>
                <a:gd fmla="val 7828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40"/>
            <p:cNvSpPr txBox="1"/>
            <p:nvPr/>
          </p:nvSpPr>
          <p:spPr>
            <a:xfrm>
              <a:off x="1905278" y="2448858"/>
              <a:ext cx="2205932" cy="10156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en-US" sz="20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Faster Emergency Response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3" name="Google Shape;363;p40"/>
            <p:cNvGrpSpPr/>
            <p:nvPr/>
          </p:nvGrpSpPr>
          <p:grpSpPr>
            <a:xfrm>
              <a:off x="2640081" y="952500"/>
              <a:ext cx="6911838" cy="830998"/>
              <a:chOff x="2435362" y="1186451"/>
              <a:chExt cx="6911838" cy="830998"/>
            </a:xfrm>
          </p:grpSpPr>
          <p:sp>
            <p:nvSpPr>
              <p:cNvPr id="364" name="Google Shape;364;p40"/>
              <p:cNvSpPr txBox="1"/>
              <p:nvPr/>
            </p:nvSpPr>
            <p:spPr>
              <a:xfrm>
                <a:off x="2435362" y="1186452"/>
                <a:ext cx="464421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800"/>
                  <a:buFont typeface="Arial"/>
                  <a:buNone/>
                </a:pPr>
                <a:r>
                  <a:rPr b="0" i="0" lang="en-US" sz="48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What Liberty</a:t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365;p40"/>
              <p:cNvSpPr txBox="1"/>
              <p:nvPr/>
            </p:nvSpPr>
            <p:spPr>
              <a:xfrm>
                <a:off x="6014900" y="1186451"/>
                <a:ext cx="333230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800"/>
                  <a:buFont typeface="Arial"/>
                  <a:buNone/>
                </a:pPr>
                <a:r>
                  <a:rPr b="0" i="0" lang="en-US" sz="48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CSD Gains</a:t>
                </a:r>
                <a:endParaRPr b="0" i="0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6" name="Google Shape;366;p40"/>
            <p:cNvSpPr/>
            <p:nvPr/>
          </p:nvSpPr>
          <p:spPr>
            <a:xfrm>
              <a:off x="7708404" y="3870770"/>
              <a:ext cx="2950706" cy="1625648"/>
            </a:xfrm>
            <a:prstGeom prst="roundRect">
              <a:avLst>
                <a:gd fmla="val 7828" name="adj"/>
              </a:avLst>
            </a:prstGeom>
            <a:solidFill>
              <a:srgbClr val="F5802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953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40"/>
            <p:cNvSpPr/>
            <p:nvPr/>
          </p:nvSpPr>
          <p:spPr>
            <a:xfrm>
              <a:off x="4620647" y="3870770"/>
              <a:ext cx="2950706" cy="1625648"/>
            </a:xfrm>
            <a:prstGeom prst="roundRect">
              <a:avLst>
                <a:gd fmla="val 7828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40"/>
            <p:cNvSpPr/>
            <p:nvPr/>
          </p:nvSpPr>
          <p:spPr>
            <a:xfrm>
              <a:off x="1532891" y="3870770"/>
              <a:ext cx="2950706" cy="1625648"/>
            </a:xfrm>
            <a:prstGeom prst="roundRect">
              <a:avLst>
                <a:gd fmla="val 7828" name="adj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40"/>
          <p:cNvSpPr txBox="1"/>
          <p:nvPr/>
        </p:nvSpPr>
        <p:spPr>
          <a:xfrm>
            <a:off x="4679480" y="2784092"/>
            <a:ext cx="2833037" cy="707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Lockdown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40"/>
          <p:cNvSpPr txBox="1"/>
          <p:nvPr/>
        </p:nvSpPr>
        <p:spPr>
          <a:xfrm>
            <a:off x="7826069" y="2768703"/>
            <a:ext cx="2715371" cy="707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Improve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Reliability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40"/>
          <p:cNvSpPr txBox="1"/>
          <p:nvPr/>
        </p:nvSpPr>
        <p:spPr>
          <a:xfrm>
            <a:off x="8080788" y="4426490"/>
            <a:ext cx="2205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40"/>
          <p:cNvSpPr txBox="1"/>
          <p:nvPr/>
        </p:nvSpPr>
        <p:spPr>
          <a:xfrm>
            <a:off x="4993033" y="4534212"/>
            <a:ext cx="2205932" cy="7078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Reduce Human Error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40"/>
          <p:cNvSpPr txBox="1"/>
          <p:nvPr/>
        </p:nvSpPr>
        <p:spPr>
          <a:xfrm>
            <a:off x="1650558" y="4534212"/>
            <a:ext cx="2715370" cy="707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Improve Student and Staff Safety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